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4"/>
  </p:sldMasterIdLst>
  <p:sldIdLst>
    <p:sldId id="280" r:id="rId5"/>
    <p:sldId id="281" r:id="rId6"/>
    <p:sldId id="282" r:id="rId7"/>
    <p:sldId id="283" r:id="rId8"/>
    <p:sldId id="284" r:id="rId9"/>
    <p:sldId id="285" r:id="rId10"/>
    <p:sldId id="286" r:id="rId11"/>
    <p:sldId id="290" r:id="rId12"/>
    <p:sldId id="293" r:id="rId13"/>
    <p:sldId id="292" r:id="rId14"/>
    <p:sldId id="2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uta Alexi" initials="MA" lastIdx="1" clrIdx="0">
    <p:extLst>
      <p:ext uri="{19B8F6BF-5375-455C-9EA6-DF929625EA0E}">
        <p15:presenceInfo xmlns:p15="http://schemas.microsoft.com/office/powerpoint/2012/main" userId="Mariuta Alex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0" autoAdjust="0"/>
    <p:restoredTop sz="94619" autoAdjust="0"/>
  </p:normalViewPr>
  <p:slideViewPr>
    <p:cSldViewPr snapToGrid="0">
      <p:cViewPr varScale="1">
        <p:scale>
          <a:sx n="114" d="100"/>
          <a:sy n="114" d="100"/>
        </p:scale>
        <p:origin x="30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510674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383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78822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63104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503615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2927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88265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16120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0618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16229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1/10/2021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986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1/10/2021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65946306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78" r:id="rId6"/>
    <p:sldLayoutId id="2147483774" r:id="rId7"/>
    <p:sldLayoutId id="2147483775" r:id="rId8"/>
    <p:sldLayoutId id="2147483776" r:id="rId9"/>
    <p:sldLayoutId id="2147483777" r:id="rId10"/>
    <p:sldLayoutId id="2147483779"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mce.utcluj.ro/igac.html" TargetMode="External"/><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hyperlink" Target="http://www.bel.utcluj.ro/dce/didactic/de/DE_Curs7.pdf" TargetMode="External"/><Relationship Id="rId4" Type="http://schemas.openxmlformats.org/officeDocument/2006/relationships/hyperlink" Target="https://electronicaaplicata.wordpress.com/2014/01/29/amplificatorul-inverso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A2846BE-460A-477B-A2F4-52F298BF4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C8401D34-2155-4B53-A686-7345BE15C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E37BCD97-E1A4-4EBB-8D1C-8CC0B55A6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EDC1F21-AC5B-4D05-9108-5E5D28948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20000"/>
          </a:blip>
          <a:srcRect r="25"/>
          <a:stretch/>
        </p:blipFill>
        <p:spPr>
          <a:xfrm>
            <a:off x="-83892" y="-75491"/>
            <a:ext cx="12188952"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033942" y="1096866"/>
            <a:ext cx="10276513" cy="2256638"/>
          </a:xfrm>
          <a:scene3d>
            <a:camera prst="perspectiveBelow"/>
            <a:lightRig rig="threePt" dir="t"/>
          </a:scene3d>
        </p:spPr>
        <p:txBody>
          <a:bodyPr>
            <a:normAutofit/>
          </a:bodyPr>
          <a:lstStyle/>
          <a:p>
            <a:r>
              <a:rPr lang="en-US" sz="6000" dirty="0" err="1">
                <a:solidFill>
                  <a:schemeClr val="tx1">
                    <a:lumMod val="95000"/>
                    <a:lumOff val="5000"/>
                  </a:schemeClr>
                </a:solidFill>
                <a:latin typeface="Aharoni" panose="02010803020104030203" pitchFamily="2" charset="-79"/>
                <a:cs typeface="Aharoni" panose="02010803020104030203" pitchFamily="2" charset="-79"/>
              </a:rPr>
              <a:t>Amplificator</a:t>
            </a:r>
            <a:r>
              <a:rPr lang="en-US" sz="6000" dirty="0">
                <a:solidFill>
                  <a:schemeClr val="tx1">
                    <a:lumMod val="95000"/>
                    <a:lumOff val="5000"/>
                  </a:schemeClr>
                </a:solidFill>
                <a:latin typeface="Aharoni" panose="02010803020104030203" pitchFamily="2" charset="-79"/>
                <a:cs typeface="Aharoni" panose="02010803020104030203" pitchFamily="2" charset="-79"/>
              </a:rPr>
              <a:t> cu AO</a:t>
            </a:r>
            <a:br>
              <a:rPr lang="en-US" sz="6000" dirty="0">
                <a:solidFill>
                  <a:schemeClr val="bg1">
                    <a:lumMod val="95000"/>
                    <a:lumOff val="5000"/>
                  </a:schemeClr>
                </a:solidFill>
                <a:latin typeface="Aharoni" panose="02010803020104030203" pitchFamily="2" charset="-79"/>
                <a:cs typeface="Aharoni" panose="02010803020104030203" pitchFamily="2" charset="-79"/>
              </a:rPr>
            </a:br>
            <a:r>
              <a:rPr lang="en-US" sz="6000" dirty="0">
                <a:solidFill>
                  <a:schemeClr val="tx1">
                    <a:lumMod val="95000"/>
                    <a:lumOff val="5000"/>
                  </a:schemeClr>
                </a:solidFill>
                <a:latin typeface="Aharoni" panose="02010803020104030203" pitchFamily="2" charset="-79"/>
                <a:cs typeface="Aharoni" panose="02010803020104030203" pitchFamily="2" charset="-79"/>
              </a:rPr>
              <a:t>~</a:t>
            </a:r>
            <a:r>
              <a:rPr lang="en-US" sz="6000" dirty="0" err="1">
                <a:solidFill>
                  <a:schemeClr val="tx1">
                    <a:lumMod val="95000"/>
                    <a:lumOff val="5000"/>
                  </a:schemeClr>
                </a:solidFill>
                <a:latin typeface="Aharoni" panose="02010803020104030203" pitchFamily="2" charset="-79"/>
                <a:cs typeface="Aharoni" panose="02010803020104030203" pitchFamily="2" charset="-79"/>
              </a:rPr>
              <a:t>Amplificator</a:t>
            </a:r>
            <a:r>
              <a:rPr lang="en-US" sz="6000" dirty="0">
                <a:solidFill>
                  <a:schemeClr val="tx1">
                    <a:lumMod val="95000"/>
                    <a:lumOff val="5000"/>
                  </a:schemeClr>
                </a:solidFill>
                <a:latin typeface="Aharoni" panose="02010803020104030203" pitchFamily="2" charset="-79"/>
                <a:cs typeface="Aharoni" panose="02010803020104030203" pitchFamily="2" charset="-79"/>
              </a:rPr>
              <a:t> </a:t>
            </a:r>
            <a:r>
              <a:rPr lang="en-US" sz="6000" dirty="0" err="1">
                <a:solidFill>
                  <a:schemeClr val="tx1">
                    <a:lumMod val="95000"/>
                    <a:lumOff val="5000"/>
                  </a:schemeClr>
                </a:solidFill>
                <a:latin typeface="Aharoni" panose="02010803020104030203" pitchFamily="2" charset="-79"/>
                <a:cs typeface="Aharoni" panose="02010803020104030203" pitchFamily="2" charset="-79"/>
              </a:rPr>
              <a:t>inversor</a:t>
            </a:r>
            <a:r>
              <a:rPr lang="en-US" sz="6000" dirty="0">
                <a:solidFill>
                  <a:schemeClr val="tx1">
                    <a:lumMod val="95000"/>
                    <a:lumOff val="5000"/>
                  </a:schemeClr>
                </a:solidFill>
                <a:latin typeface="Aharoni" panose="02010803020104030203" pitchFamily="2" charset="-79"/>
                <a:cs typeface="Aharoni" panose="02010803020104030203" pitchFamily="2" charset="-79"/>
              </a:rPr>
              <a: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048000" y="5019383"/>
            <a:ext cx="9144000" cy="1655762"/>
          </a:xfrm>
        </p:spPr>
        <p:txBody>
          <a:bodyPr>
            <a:normAutofit/>
          </a:bodyPr>
          <a:lstStyle/>
          <a:p>
            <a:r>
              <a:rPr lang="en-US" sz="2200" dirty="0">
                <a:solidFill>
                  <a:srgbClr val="FFFFFF"/>
                </a:solidFill>
                <a:latin typeface="Aharoni" panose="02010803020104030203" pitchFamily="2" charset="-79"/>
                <a:cs typeface="Aharoni" panose="02010803020104030203" pitchFamily="2" charset="-79"/>
              </a:rPr>
              <a:t>                                   </a:t>
            </a:r>
            <a:r>
              <a:rPr lang="en-US" sz="2200" dirty="0" err="1">
                <a:solidFill>
                  <a:schemeClr val="tx1">
                    <a:lumMod val="95000"/>
                    <a:lumOff val="5000"/>
                  </a:schemeClr>
                </a:solidFill>
                <a:latin typeface="Aharoni" panose="02010803020104030203" pitchFamily="2" charset="-79"/>
                <a:cs typeface="Aharoni" panose="02010803020104030203" pitchFamily="2" charset="-79"/>
              </a:rPr>
              <a:t>Nume:Alexi</a:t>
            </a:r>
            <a:r>
              <a:rPr lang="en-US" sz="2200" dirty="0">
                <a:solidFill>
                  <a:schemeClr val="tx1">
                    <a:lumMod val="95000"/>
                    <a:lumOff val="5000"/>
                  </a:schemeClr>
                </a:solidFill>
                <a:latin typeface="Aharoni" panose="02010803020104030203" pitchFamily="2" charset="-79"/>
                <a:cs typeface="Aharoni" panose="02010803020104030203" pitchFamily="2" charset="-79"/>
              </a:rPr>
              <a:t> Mariuta</a:t>
            </a:r>
          </a:p>
          <a:p>
            <a:r>
              <a:rPr lang="en-US" sz="2200" dirty="0">
                <a:solidFill>
                  <a:schemeClr val="tx1">
                    <a:lumMod val="95000"/>
                    <a:lumOff val="5000"/>
                  </a:schemeClr>
                </a:solidFill>
                <a:latin typeface="Aharoni" panose="02010803020104030203" pitchFamily="2" charset="-79"/>
                <a:cs typeface="Aharoni" panose="02010803020104030203" pitchFamily="2" charset="-79"/>
              </a:rPr>
              <a:t>              </a:t>
            </a:r>
            <a:r>
              <a:rPr lang="en-US" sz="2200" dirty="0" err="1">
                <a:solidFill>
                  <a:schemeClr val="tx1">
                    <a:lumMod val="95000"/>
                    <a:lumOff val="5000"/>
                  </a:schemeClr>
                </a:solidFill>
                <a:latin typeface="Aharoni" panose="02010803020104030203" pitchFamily="2" charset="-79"/>
                <a:cs typeface="Aharoni" panose="02010803020104030203" pitchFamily="2" charset="-79"/>
              </a:rPr>
              <a:t>Seria</a:t>
            </a:r>
            <a:r>
              <a:rPr lang="en-US" sz="2200" dirty="0">
                <a:solidFill>
                  <a:schemeClr val="tx1">
                    <a:lumMod val="95000"/>
                    <a:lumOff val="5000"/>
                  </a:schemeClr>
                </a:solidFill>
                <a:latin typeface="Aharoni" panose="02010803020104030203" pitchFamily="2" charset="-79"/>
                <a:cs typeface="Aharoni" panose="02010803020104030203" pitchFamily="2" charset="-79"/>
              </a:rPr>
              <a:t>: B</a:t>
            </a:r>
          </a:p>
          <a:p>
            <a:r>
              <a:rPr lang="en-US" sz="2200" dirty="0">
                <a:solidFill>
                  <a:schemeClr val="tx1">
                    <a:lumMod val="95000"/>
                    <a:lumOff val="5000"/>
                  </a:schemeClr>
                </a:solidFill>
                <a:latin typeface="Aharoni" panose="02010803020104030203" pitchFamily="2" charset="-79"/>
                <a:cs typeface="Aharoni" panose="02010803020104030203" pitchFamily="2" charset="-79"/>
              </a:rPr>
              <a:t>                   </a:t>
            </a:r>
            <a:r>
              <a:rPr lang="en-US" sz="2200" dirty="0" err="1">
                <a:solidFill>
                  <a:schemeClr val="tx1">
                    <a:lumMod val="95000"/>
                    <a:lumOff val="5000"/>
                  </a:schemeClr>
                </a:solidFill>
                <a:latin typeface="Aharoni" panose="02010803020104030203" pitchFamily="2" charset="-79"/>
                <a:cs typeface="Aharoni" panose="02010803020104030203" pitchFamily="2" charset="-79"/>
              </a:rPr>
              <a:t>Grupa</a:t>
            </a:r>
            <a:r>
              <a:rPr lang="en-US" sz="2200" dirty="0">
                <a:solidFill>
                  <a:schemeClr val="tx1">
                    <a:lumMod val="95000"/>
                    <a:lumOff val="5000"/>
                  </a:schemeClr>
                </a:solidFill>
                <a:latin typeface="Aharoni" panose="02010803020104030203" pitchFamily="2" charset="-79"/>
                <a:cs typeface="Aharoni" panose="02010803020104030203" pitchFamily="2" charset="-79"/>
              </a:rPr>
              <a:t> 2125</a:t>
            </a:r>
          </a:p>
        </p:txBody>
      </p:sp>
      <p:pic>
        <p:nvPicPr>
          <p:cNvPr id="5" name="Picture 4" descr="Logo, company name&#10;&#10;Description automatically generated">
            <a:extLst>
              <a:ext uri="{FF2B5EF4-FFF2-40B4-BE49-F238E27FC236}">
                <a16:creationId xmlns:a16="http://schemas.microsoft.com/office/drawing/2014/main" id="{B006DC05-F233-4586-9473-1907758BE969}"/>
              </a:ext>
            </a:extLst>
          </p:cNvPr>
          <p:cNvPicPr>
            <a:picLocks noChangeAspect="1"/>
          </p:cNvPicPr>
          <p:nvPr/>
        </p:nvPicPr>
        <p:blipFill>
          <a:blip r:embed="rId3"/>
          <a:stretch>
            <a:fillRect/>
          </a:stretch>
        </p:blipFill>
        <p:spPr>
          <a:xfrm>
            <a:off x="9535409" y="-76154"/>
            <a:ext cx="2719333" cy="1819457"/>
          </a:xfrm>
          <a:prstGeom prst="rect">
            <a:avLst/>
          </a:prstGeom>
        </p:spPr>
      </p:pic>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A2846BE-460A-477B-A2F4-52F298BF4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C8401D34-2155-4B53-A686-7345BE15C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E37BCD97-E1A4-4EBB-8D1C-8CC0B55A6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EDC1F21-AC5B-4D05-9108-5E5D28948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20000"/>
          </a:blip>
          <a:srcRect r="25"/>
          <a:stretch/>
        </p:blipFill>
        <p:spPr>
          <a:xfrm>
            <a:off x="-83892" y="-75491"/>
            <a:ext cx="12188952"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0" y="-664"/>
            <a:ext cx="12188949" cy="1085211"/>
          </a:xfrm>
          <a:scene3d>
            <a:camera prst="perspectiveBelow"/>
            <a:lightRig rig="threePt" dir="t"/>
          </a:scene3d>
        </p:spPr>
        <p:txBody>
          <a:bodyPr>
            <a:normAutofit/>
          </a:bodyPr>
          <a:lstStyle/>
          <a:p>
            <a:r>
              <a:rPr lang="en-US" sz="6000" dirty="0" err="1"/>
              <a:t>Concluzie</a:t>
            </a:r>
            <a:r>
              <a:rPr lang="en-US" sz="6000" dirty="0"/>
              <a:t>:</a:t>
            </a:r>
            <a:endParaRPr lang="en-US" sz="6000" dirty="0">
              <a:solidFill>
                <a:schemeClr val="tx1">
                  <a:lumMod val="95000"/>
                  <a:lumOff val="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3892" y="1266739"/>
            <a:ext cx="12275892" cy="5408406"/>
          </a:xfrm>
        </p:spPr>
        <p:txBody>
          <a:bodyPr>
            <a:normAutofit/>
          </a:bodyPr>
          <a:lstStyle/>
          <a:p>
            <a:pPr algn="l"/>
            <a:r>
              <a:rPr lang="en-US" sz="1800" b="1" dirty="0">
                <a:solidFill>
                  <a:schemeClr val="tx1">
                    <a:lumMod val="95000"/>
                    <a:lumOff val="5000"/>
                  </a:schemeClr>
                </a:solidFill>
              </a:rPr>
              <a:t>         </a:t>
            </a:r>
            <a:r>
              <a:rPr lang="en-US" sz="1800" b="1" dirty="0" err="1">
                <a:solidFill>
                  <a:schemeClr val="tx1">
                    <a:lumMod val="95000"/>
                    <a:lumOff val="5000"/>
                  </a:schemeClr>
                </a:solidFill>
              </a:rPr>
              <a:t>Prin</a:t>
            </a:r>
            <a:r>
              <a:rPr lang="en-US" sz="1800" b="1" dirty="0">
                <a:solidFill>
                  <a:schemeClr val="tx1">
                    <a:lumMod val="95000"/>
                    <a:lumOff val="5000"/>
                  </a:schemeClr>
                </a:solidFill>
              </a:rPr>
              <a:t> </a:t>
            </a:r>
            <a:r>
              <a:rPr lang="en-US" sz="1800" b="1" dirty="0" err="1">
                <a:solidFill>
                  <a:schemeClr val="tx1">
                    <a:lumMod val="95000"/>
                    <a:lumOff val="5000"/>
                  </a:schemeClr>
                </a:solidFill>
              </a:rPr>
              <a:t>ajutorul</a:t>
            </a:r>
            <a:r>
              <a:rPr lang="en-US" sz="1800" b="1" dirty="0">
                <a:solidFill>
                  <a:schemeClr val="tx1">
                    <a:lumMod val="95000"/>
                    <a:lumOff val="5000"/>
                  </a:schemeClr>
                </a:solidFill>
              </a:rPr>
              <a:t> </a:t>
            </a:r>
            <a:r>
              <a:rPr lang="it-IT" sz="1800" b="1" dirty="0">
                <a:solidFill>
                  <a:schemeClr val="tx1">
                    <a:lumMod val="95000"/>
                    <a:lumOff val="5000"/>
                  </a:schemeClr>
                </a:solidFill>
              </a:rPr>
              <a:t>functiilor uicontrol si uimenu s-au putut defini butoane de apelare si text pentru crearea unei interfete grafice si de documentatie MatLab.</a:t>
            </a:r>
            <a:endParaRPr lang="en-US" sz="1800" b="1" dirty="0">
              <a:solidFill>
                <a:schemeClr val="tx1">
                  <a:lumMod val="95000"/>
                  <a:lumOff val="5000"/>
                </a:schemeClr>
              </a:solidFill>
            </a:endParaRPr>
          </a:p>
          <a:p>
            <a:pPr algn="l"/>
            <a:r>
              <a:rPr lang="en-US" sz="1800" b="1" dirty="0">
                <a:solidFill>
                  <a:schemeClr val="tx1">
                    <a:lumMod val="95000"/>
                    <a:lumOff val="5000"/>
                  </a:schemeClr>
                </a:solidFill>
              </a:rPr>
              <a:t>         In bara de sus </a:t>
            </a:r>
            <a:r>
              <a:rPr lang="en-US" sz="1800" b="1" dirty="0" err="1">
                <a:solidFill>
                  <a:schemeClr val="tx1">
                    <a:lumMod val="95000"/>
                    <a:lumOff val="5000"/>
                  </a:schemeClr>
                </a:solidFill>
              </a:rPr>
              <a:t>exista</a:t>
            </a:r>
            <a:r>
              <a:rPr lang="en-US" sz="1800" b="1" dirty="0">
                <a:solidFill>
                  <a:schemeClr val="tx1">
                    <a:lumMod val="95000"/>
                    <a:lumOff val="5000"/>
                  </a:schemeClr>
                </a:solidFill>
              </a:rPr>
              <a:t> un </a:t>
            </a:r>
            <a:r>
              <a:rPr lang="en-US" sz="1800" b="1" dirty="0" err="1">
                <a:solidFill>
                  <a:schemeClr val="tx1">
                    <a:lumMod val="95000"/>
                    <a:lumOff val="5000"/>
                  </a:schemeClr>
                </a:solidFill>
              </a:rPr>
              <a:t>bunton</a:t>
            </a:r>
            <a:r>
              <a:rPr lang="en-US" sz="1800" b="1" dirty="0">
                <a:solidFill>
                  <a:schemeClr val="tx1">
                    <a:lumMod val="95000"/>
                    <a:lumOff val="5000"/>
                  </a:schemeClr>
                </a:solidFill>
              </a:rPr>
              <a:t> </a:t>
            </a:r>
            <a:r>
              <a:rPr lang="en-US" sz="1800" b="1" dirty="0" err="1">
                <a:solidFill>
                  <a:schemeClr val="tx1">
                    <a:lumMod val="95000"/>
                    <a:lumOff val="5000"/>
                  </a:schemeClr>
                </a:solidFill>
              </a:rPr>
              <a:t>numit</a:t>
            </a:r>
            <a:r>
              <a:rPr lang="en-US" sz="1800" b="1" dirty="0">
                <a:solidFill>
                  <a:schemeClr val="tx1">
                    <a:lumMod val="95000"/>
                    <a:lumOff val="5000"/>
                  </a:schemeClr>
                </a:solidFill>
              </a:rPr>
              <a:t> “</a:t>
            </a:r>
            <a:r>
              <a:rPr lang="en-US" sz="1800" b="1" dirty="0" err="1">
                <a:solidFill>
                  <a:schemeClr val="tx1">
                    <a:lumMod val="95000"/>
                    <a:lumOff val="5000"/>
                  </a:schemeClr>
                </a:solidFill>
              </a:rPr>
              <a:t>Proiect</a:t>
            </a:r>
            <a:r>
              <a:rPr lang="en-US" sz="1800" b="1" dirty="0">
                <a:solidFill>
                  <a:schemeClr val="tx1">
                    <a:lumMod val="95000"/>
                    <a:lumOff val="5000"/>
                  </a:schemeClr>
                </a:solidFill>
              </a:rPr>
              <a:t>” </a:t>
            </a:r>
            <a:r>
              <a:rPr lang="en-US" sz="1800" b="1" dirty="0" err="1">
                <a:solidFill>
                  <a:schemeClr val="tx1">
                    <a:lumMod val="95000"/>
                    <a:lumOff val="5000"/>
                  </a:schemeClr>
                </a:solidFill>
              </a:rPr>
              <a:t>prin</a:t>
            </a:r>
            <a:r>
              <a:rPr lang="en-US" sz="1800" b="1" dirty="0">
                <a:solidFill>
                  <a:schemeClr val="tx1">
                    <a:lumMod val="95000"/>
                    <a:lumOff val="5000"/>
                  </a:schemeClr>
                </a:solidFill>
              </a:rPr>
              <a:t> </a:t>
            </a:r>
            <a:r>
              <a:rPr lang="en-US" sz="1800" b="1" dirty="0" err="1">
                <a:solidFill>
                  <a:schemeClr val="tx1">
                    <a:lumMod val="95000"/>
                    <a:lumOff val="5000"/>
                  </a:schemeClr>
                </a:solidFill>
              </a:rPr>
              <a:t>intermediul</a:t>
            </a:r>
            <a:r>
              <a:rPr lang="en-US" sz="1800" b="1" dirty="0">
                <a:solidFill>
                  <a:schemeClr val="tx1">
                    <a:lumMod val="95000"/>
                    <a:lumOff val="5000"/>
                  </a:schemeClr>
                </a:solidFill>
              </a:rPr>
              <a:t> </a:t>
            </a:r>
            <a:r>
              <a:rPr lang="en-US" sz="1800" b="1" dirty="0" err="1">
                <a:solidFill>
                  <a:schemeClr val="tx1">
                    <a:lumMod val="95000"/>
                    <a:lumOff val="5000"/>
                  </a:schemeClr>
                </a:solidFill>
              </a:rPr>
              <a:t>caruia</a:t>
            </a:r>
            <a:r>
              <a:rPr lang="en-US" sz="1800" b="1" dirty="0">
                <a:solidFill>
                  <a:schemeClr val="tx1">
                    <a:lumMod val="95000"/>
                    <a:lumOff val="5000"/>
                  </a:schemeClr>
                </a:solidFill>
              </a:rPr>
              <a:t> se </a:t>
            </a:r>
            <a:r>
              <a:rPr lang="en-US" sz="1800" b="1" dirty="0" err="1">
                <a:solidFill>
                  <a:schemeClr val="tx1">
                    <a:lumMod val="95000"/>
                    <a:lumOff val="5000"/>
                  </a:schemeClr>
                </a:solidFill>
              </a:rPr>
              <a:t>poate</a:t>
            </a:r>
            <a:r>
              <a:rPr lang="en-US" sz="1800" b="1" dirty="0">
                <a:solidFill>
                  <a:schemeClr val="tx1">
                    <a:lumMod val="95000"/>
                    <a:lumOff val="5000"/>
                  </a:schemeClr>
                </a:solidFill>
              </a:rPr>
              <a:t> </a:t>
            </a:r>
            <a:r>
              <a:rPr lang="en-US" sz="1800" b="1" dirty="0" err="1">
                <a:solidFill>
                  <a:schemeClr val="tx1">
                    <a:lumMod val="95000"/>
                    <a:lumOff val="5000"/>
                  </a:schemeClr>
                </a:solidFill>
              </a:rPr>
              <a:t>accesa</a:t>
            </a:r>
            <a:r>
              <a:rPr lang="en-US" sz="1800" b="1" dirty="0">
                <a:solidFill>
                  <a:schemeClr val="tx1">
                    <a:lumMod val="95000"/>
                    <a:lumOff val="5000"/>
                  </a:schemeClr>
                </a:solidFill>
              </a:rPr>
              <a:t> </a:t>
            </a:r>
            <a:r>
              <a:rPr lang="en-US" sz="1800" b="1" dirty="0" err="1">
                <a:solidFill>
                  <a:schemeClr val="tx1">
                    <a:lumMod val="95000"/>
                    <a:lumOff val="5000"/>
                  </a:schemeClr>
                </a:solidFill>
              </a:rPr>
              <a:t>Prezentarea</a:t>
            </a:r>
            <a:r>
              <a:rPr lang="en-US" sz="1800" b="1" dirty="0">
                <a:solidFill>
                  <a:schemeClr val="tx1">
                    <a:lumMod val="95000"/>
                    <a:lumOff val="5000"/>
                  </a:schemeClr>
                </a:solidFill>
              </a:rPr>
              <a:t> </a:t>
            </a:r>
            <a:r>
              <a:rPr lang="en-US" sz="1800" b="1" dirty="0" err="1">
                <a:solidFill>
                  <a:schemeClr val="tx1">
                    <a:lumMod val="95000"/>
                    <a:lumOff val="5000"/>
                  </a:schemeClr>
                </a:solidFill>
              </a:rPr>
              <a:t>si</a:t>
            </a:r>
            <a:r>
              <a:rPr lang="en-US" sz="1800" b="1" dirty="0">
                <a:solidFill>
                  <a:schemeClr val="tx1">
                    <a:lumMod val="95000"/>
                    <a:lumOff val="5000"/>
                  </a:schemeClr>
                </a:solidFill>
              </a:rPr>
              <a:t> </a:t>
            </a:r>
            <a:r>
              <a:rPr lang="en-US" sz="1800" b="1" dirty="0" err="1">
                <a:solidFill>
                  <a:schemeClr val="tx1">
                    <a:lumMod val="95000"/>
                    <a:lumOff val="5000"/>
                  </a:schemeClr>
                </a:solidFill>
              </a:rPr>
              <a:t>totodata</a:t>
            </a:r>
            <a:r>
              <a:rPr lang="en-US" sz="1800" b="1" dirty="0">
                <a:solidFill>
                  <a:schemeClr val="tx1">
                    <a:lumMod val="95000"/>
                    <a:lumOff val="5000"/>
                  </a:schemeClr>
                </a:solidFill>
              </a:rPr>
              <a:t> </a:t>
            </a:r>
            <a:r>
              <a:rPr lang="en-US" sz="1800" b="1" dirty="0" err="1">
                <a:solidFill>
                  <a:schemeClr val="tx1">
                    <a:lumMod val="95000"/>
                    <a:lumOff val="5000"/>
                  </a:schemeClr>
                </a:solidFill>
              </a:rPr>
              <a:t>si</a:t>
            </a:r>
            <a:r>
              <a:rPr lang="en-US" sz="1800" b="1" dirty="0">
                <a:solidFill>
                  <a:schemeClr val="tx1">
                    <a:lumMod val="95000"/>
                    <a:lumOff val="5000"/>
                  </a:schemeClr>
                </a:solidFill>
              </a:rPr>
              <a:t> </a:t>
            </a:r>
            <a:r>
              <a:rPr lang="en-US" sz="1800" b="1" dirty="0" err="1">
                <a:solidFill>
                  <a:schemeClr val="tx1">
                    <a:lumMod val="95000"/>
                    <a:lumOff val="5000"/>
                  </a:schemeClr>
                </a:solidFill>
              </a:rPr>
              <a:t>Documentatia</a:t>
            </a:r>
            <a:r>
              <a:rPr lang="en-US" sz="1800" b="1" dirty="0">
                <a:solidFill>
                  <a:schemeClr val="tx1">
                    <a:lumMod val="95000"/>
                    <a:lumOff val="5000"/>
                  </a:schemeClr>
                </a:solidFill>
              </a:rPr>
              <a:t>. </a:t>
            </a:r>
          </a:p>
          <a:p>
            <a:pPr algn="l"/>
            <a:r>
              <a:rPr lang="en-US" sz="1800" b="1" dirty="0">
                <a:solidFill>
                  <a:schemeClr val="tx1">
                    <a:lumMod val="95000"/>
                    <a:lumOff val="5000"/>
                  </a:schemeClr>
                </a:solidFill>
              </a:rPr>
              <a:t>            Cu </a:t>
            </a:r>
            <a:r>
              <a:rPr lang="en-US" sz="1800" b="1" dirty="0" err="1">
                <a:solidFill>
                  <a:schemeClr val="tx1">
                    <a:lumMod val="95000"/>
                    <a:lumOff val="5000"/>
                  </a:schemeClr>
                </a:solidFill>
              </a:rPr>
              <a:t>ajutorul</a:t>
            </a:r>
            <a:r>
              <a:rPr lang="en-US" sz="1800" b="1" dirty="0">
                <a:solidFill>
                  <a:schemeClr val="tx1">
                    <a:lumMod val="95000"/>
                    <a:lumOff val="5000"/>
                  </a:schemeClr>
                </a:solidFill>
              </a:rPr>
              <a:t> </a:t>
            </a:r>
            <a:r>
              <a:rPr lang="en-US" sz="1800" b="1" dirty="0" err="1">
                <a:solidFill>
                  <a:schemeClr val="tx1">
                    <a:lumMod val="95000"/>
                    <a:lumOff val="5000"/>
                  </a:schemeClr>
                </a:solidFill>
              </a:rPr>
              <a:t>acestui</a:t>
            </a:r>
            <a:r>
              <a:rPr lang="en-US" sz="1800" b="1" dirty="0">
                <a:solidFill>
                  <a:schemeClr val="tx1">
                    <a:lumMod val="95000"/>
                    <a:lumOff val="5000"/>
                  </a:schemeClr>
                </a:solidFill>
              </a:rPr>
              <a:t> program </a:t>
            </a:r>
            <a:r>
              <a:rPr lang="en-US" sz="1800" b="1" dirty="0" err="1">
                <a:solidFill>
                  <a:schemeClr val="tx1">
                    <a:lumMod val="95000"/>
                    <a:lumOff val="5000"/>
                  </a:schemeClr>
                </a:solidFill>
              </a:rPr>
              <a:t>putem</a:t>
            </a:r>
            <a:r>
              <a:rPr lang="en-US" sz="1800" b="1" dirty="0">
                <a:solidFill>
                  <a:schemeClr val="tx1">
                    <a:lumMod val="95000"/>
                    <a:lumOff val="5000"/>
                  </a:schemeClr>
                </a:solidFill>
              </a:rPr>
              <a:t> </a:t>
            </a:r>
            <a:r>
              <a:rPr lang="en-US" sz="1800" b="1" dirty="0" err="1">
                <a:solidFill>
                  <a:schemeClr val="tx1">
                    <a:lumMod val="95000"/>
                    <a:lumOff val="5000"/>
                  </a:schemeClr>
                </a:solidFill>
              </a:rPr>
              <a:t>sa</a:t>
            </a:r>
            <a:r>
              <a:rPr lang="en-US" sz="1800" b="1" dirty="0">
                <a:solidFill>
                  <a:schemeClr val="tx1">
                    <a:lumMod val="95000"/>
                    <a:lumOff val="5000"/>
                  </a:schemeClr>
                </a:solidFill>
              </a:rPr>
              <a:t> </a:t>
            </a:r>
            <a:r>
              <a:rPr lang="en-US" sz="1800" b="1" dirty="0" err="1">
                <a:solidFill>
                  <a:schemeClr val="tx1">
                    <a:lumMod val="95000"/>
                    <a:lumOff val="5000"/>
                  </a:schemeClr>
                </a:solidFill>
              </a:rPr>
              <a:t>rezolvam</a:t>
            </a:r>
            <a:r>
              <a:rPr lang="en-US" sz="1800" b="1" dirty="0">
                <a:solidFill>
                  <a:schemeClr val="tx1">
                    <a:lumMod val="95000"/>
                    <a:lumOff val="5000"/>
                  </a:schemeClr>
                </a:solidFill>
              </a:rPr>
              <a:t> </a:t>
            </a:r>
            <a:r>
              <a:rPr lang="en-US" sz="1800" b="1" dirty="0" err="1">
                <a:solidFill>
                  <a:schemeClr val="tx1">
                    <a:lumMod val="95000"/>
                    <a:lumOff val="5000"/>
                  </a:schemeClr>
                </a:solidFill>
              </a:rPr>
              <a:t>mult</a:t>
            </a:r>
            <a:r>
              <a:rPr lang="en-US" sz="1800" b="1" dirty="0">
                <a:solidFill>
                  <a:schemeClr val="tx1">
                    <a:lumMod val="95000"/>
                    <a:lumOff val="5000"/>
                  </a:schemeClr>
                </a:solidFill>
              </a:rPr>
              <a:t> </a:t>
            </a:r>
            <a:r>
              <a:rPr lang="en-US" sz="1800" b="1" dirty="0" err="1">
                <a:solidFill>
                  <a:schemeClr val="tx1">
                    <a:lumMod val="95000"/>
                    <a:lumOff val="5000"/>
                  </a:schemeClr>
                </a:solidFill>
              </a:rPr>
              <a:t>mai</a:t>
            </a:r>
            <a:r>
              <a:rPr lang="en-US" sz="1800" b="1" dirty="0">
                <a:solidFill>
                  <a:schemeClr val="tx1">
                    <a:lumMod val="95000"/>
                    <a:lumOff val="5000"/>
                  </a:schemeClr>
                </a:solidFill>
              </a:rPr>
              <a:t> </a:t>
            </a:r>
            <a:r>
              <a:rPr lang="en-US" sz="1800" b="1" dirty="0" err="1">
                <a:solidFill>
                  <a:schemeClr val="tx1">
                    <a:lumMod val="95000"/>
                    <a:lumOff val="5000"/>
                  </a:schemeClr>
                </a:solidFill>
              </a:rPr>
              <a:t>usor</a:t>
            </a:r>
            <a:r>
              <a:rPr lang="en-US" sz="1800" b="1" dirty="0">
                <a:solidFill>
                  <a:schemeClr val="tx1">
                    <a:lumMod val="95000"/>
                    <a:lumOff val="5000"/>
                  </a:schemeClr>
                </a:solidFill>
              </a:rPr>
              <a:t> </a:t>
            </a:r>
            <a:r>
              <a:rPr lang="en-US" sz="1800" b="1" dirty="0" err="1">
                <a:solidFill>
                  <a:schemeClr val="tx1">
                    <a:lumMod val="95000"/>
                    <a:lumOff val="5000"/>
                  </a:schemeClr>
                </a:solidFill>
              </a:rPr>
              <a:t>si</a:t>
            </a:r>
            <a:r>
              <a:rPr lang="en-US" sz="1800" b="1" dirty="0">
                <a:solidFill>
                  <a:schemeClr val="tx1">
                    <a:lumMod val="95000"/>
                    <a:lumOff val="5000"/>
                  </a:schemeClr>
                </a:solidFill>
              </a:rPr>
              <a:t> </a:t>
            </a:r>
            <a:r>
              <a:rPr lang="en-US" sz="1800" b="1" dirty="0" err="1">
                <a:solidFill>
                  <a:schemeClr val="tx1">
                    <a:lumMod val="95000"/>
                    <a:lumOff val="5000"/>
                  </a:schemeClr>
                </a:solidFill>
              </a:rPr>
              <a:t>mai</a:t>
            </a:r>
            <a:r>
              <a:rPr lang="en-US" sz="1800" b="1" dirty="0">
                <a:solidFill>
                  <a:schemeClr val="tx1">
                    <a:lumMod val="95000"/>
                    <a:lumOff val="5000"/>
                  </a:schemeClr>
                </a:solidFill>
              </a:rPr>
              <a:t> rapid </a:t>
            </a:r>
            <a:r>
              <a:rPr lang="en-US" sz="1800" b="1" dirty="0" err="1">
                <a:solidFill>
                  <a:schemeClr val="tx1">
                    <a:lumMod val="95000"/>
                    <a:lumOff val="5000"/>
                  </a:schemeClr>
                </a:solidFill>
              </a:rPr>
              <a:t>problemele</a:t>
            </a:r>
            <a:r>
              <a:rPr lang="en-US" sz="1800" b="1" dirty="0">
                <a:solidFill>
                  <a:schemeClr val="tx1">
                    <a:lumMod val="95000"/>
                    <a:lumOff val="5000"/>
                  </a:schemeClr>
                </a:solidFill>
              </a:rPr>
              <a:t> </a:t>
            </a:r>
            <a:r>
              <a:rPr lang="en-US" sz="1800" b="1" dirty="0" err="1">
                <a:solidFill>
                  <a:schemeClr val="tx1">
                    <a:lumMod val="95000"/>
                    <a:lumOff val="5000"/>
                  </a:schemeClr>
                </a:solidFill>
              </a:rPr>
              <a:t>si</a:t>
            </a:r>
            <a:r>
              <a:rPr lang="en-US" sz="1800" b="1" dirty="0">
                <a:solidFill>
                  <a:schemeClr val="tx1">
                    <a:lumMod val="95000"/>
                    <a:lumOff val="5000"/>
                  </a:schemeClr>
                </a:solidFill>
              </a:rPr>
              <a:t> in </a:t>
            </a:r>
            <a:r>
              <a:rPr lang="en-US" sz="1800" b="1" dirty="0" err="1">
                <a:solidFill>
                  <a:schemeClr val="tx1">
                    <a:lumMod val="95000"/>
                    <a:lumOff val="5000"/>
                  </a:schemeClr>
                </a:solidFill>
              </a:rPr>
              <a:t>acelasi</a:t>
            </a:r>
            <a:r>
              <a:rPr lang="en-US" sz="1800" b="1" dirty="0">
                <a:solidFill>
                  <a:schemeClr val="tx1">
                    <a:lumMod val="95000"/>
                    <a:lumOff val="5000"/>
                  </a:schemeClr>
                </a:solidFill>
              </a:rPr>
              <a:t> </a:t>
            </a:r>
            <a:r>
              <a:rPr lang="en-US" sz="1800" b="1" dirty="0" err="1">
                <a:solidFill>
                  <a:schemeClr val="tx1">
                    <a:lumMod val="95000"/>
                    <a:lumOff val="5000"/>
                  </a:schemeClr>
                </a:solidFill>
              </a:rPr>
              <a:t>timp</a:t>
            </a:r>
            <a:r>
              <a:rPr lang="en-US" sz="1800" b="1" dirty="0">
                <a:solidFill>
                  <a:schemeClr val="tx1">
                    <a:lumMod val="95000"/>
                    <a:lumOff val="5000"/>
                  </a:schemeClr>
                </a:solidFill>
              </a:rPr>
              <a:t> </a:t>
            </a:r>
            <a:r>
              <a:rPr lang="en-US" sz="1800" b="1" dirty="0" err="1">
                <a:solidFill>
                  <a:schemeClr val="tx1">
                    <a:lumMod val="95000"/>
                    <a:lumOff val="5000"/>
                  </a:schemeClr>
                </a:solidFill>
              </a:rPr>
              <a:t>putem</a:t>
            </a:r>
            <a:r>
              <a:rPr lang="en-US" sz="1800" b="1" dirty="0">
                <a:solidFill>
                  <a:schemeClr val="tx1">
                    <a:lumMod val="95000"/>
                    <a:lumOff val="5000"/>
                  </a:schemeClr>
                </a:solidFill>
              </a:rPr>
              <a:t> </a:t>
            </a:r>
            <a:r>
              <a:rPr lang="en-US" sz="1800" b="1" dirty="0" err="1">
                <a:solidFill>
                  <a:schemeClr val="tx1">
                    <a:lumMod val="95000"/>
                    <a:lumOff val="5000"/>
                  </a:schemeClr>
                </a:solidFill>
              </a:rPr>
              <a:t>rezolva</a:t>
            </a:r>
            <a:r>
              <a:rPr lang="en-US" sz="1800" b="1" dirty="0">
                <a:solidFill>
                  <a:schemeClr val="tx1">
                    <a:lumMod val="95000"/>
                    <a:lumOff val="5000"/>
                  </a:schemeClr>
                </a:solidFill>
              </a:rPr>
              <a:t> o </a:t>
            </a:r>
            <a:r>
              <a:rPr lang="en-US" sz="1800" b="1" dirty="0" err="1">
                <a:solidFill>
                  <a:schemeClr val="tx1">
                    <a:lumMod val="95000"/>
                    <a:lumOff val="5000"/>
                  </a:schemeClr>
                </a:solidFill>
              </a:rPr>
              <a:t>posibila</a:t>
            </a:r>
            <a:r>
              <a:rPr lang="en-US" sz="1800" b="1" dirty="0">
                <a:solidFill>
                  <a:schemeClr val="tx1">
                    <a:lumMod val="95000"/>
                    <a:lumOff val="5000"/>
                  </a:schemeClr>
                </a:solidFill>
              </a:rPr>
              <a:t> </a:t>
            </a:r>
            <a:r>
              <a:rPr lang="en-US" sz="1800" b="1" dirty="0" err="1">
                <a:solidFill>
                  <a:schemeClr val="tx1">
                    <a:lumMod val="95000"/>
                    <a:lumOff val="5000"/>
                  </a:schemeClr>
                </a:solidFill>
              </a:rPr>
              <a:t>eraore</a:t>
            </a:r>
            <a:r>
              <a:rPr lang="en-US" sz="1800" b="1" dirty="0">
                <a:solidFill>
                  <a:schemeClr val="tx1">
                    <a:lumMod val="95000"/>
                    <a:lumOff val="5000"/>
                  </a:schemeClr>
                </a:solidFill>
              </a:rPr>
              <a:t> </a:t>
            </a:r>
            <a:r>
              <a:rPr lang="en-US" sz="1800" b="1" dirty="0" err="1">
                <a:solidFill>
                  <a:schemeClr val="tx1">
                    <a:lumMod val="95000"/>
                    <a:lumOff val="5000"/>
                  </a:schemeClr>
                </a:solidFill>
              </a:rPr>
              <a:t>intr</a:t>
            </a:r>
            <a:r>
              <a:rPr lang="en-US" sz="1800" b="1" dirty="0">
                <a:solidFill>
                  <a:schemeClr val="tx1">
                    <a:lumMod val="95000"/>
                    <a:lumOff val="5000"/>
                  </a:schemeClr>
                </a:solidFill>
              </a:rPr>
              <a:t>-un </a:t>
            </a:r>
            <a:r>
              <a:rPr lang="en-US" sz="1800" b="1" dirty="0" err="1">
                <a:solidFill>
                  <a:schemeClr val="tx1">
                    <a:lumMod val="95000"/>
                    <a:lumOff val="5000"/>
                  </a:schemeClr>
                </a:solidFill>
              </a:rPr>
              <a:t>timp</a:t>
            </a:r>
            <a:r>
              <a:rPr lang="en-US" sz="1800" b="1" dirty="0">
                <a:solidFill>
                  <a:schemeClr val="tx1">
                    <a:lumMod val="95000"/>
                    <a:lumOff val="5000"/>
                  </a:schemeClr>
                </a:solidFill>
              </a:rPr>
              <a:t> </a:t>
            </a:r>
            <a:r>
              <a:rPr lang="en-US" sz="1800" b="1" dirty="0" err="1">
                <a:solidFill>
                  <a:schemeClr val="tx1">
                    <a:lumMod val="95000"/>
                    <a:lumOff val="5000"/>
                  </a:schemeClr>
                </a:solidFill>
              </a:rPr>
              <a:t>foarte</a:t>
            </a:r>
            <a:r>
              <a:rPr lang="en-US" sz="1800" b="1" dirty="0">
                <a:solidFill>
                  <a:schemeClr val="tx1">
                    <a:lumMod val="95000"/>
                    <a:lumOff val="5000"/>
                  </a:schemeClr>
                </a:solidFill>
              </a:rPr>
              <a:t> </a:t>
            </a:r>
            <a:r>
              <a:rPr lang="en-US" sz="1800" b="1" dirty="0" err="1">
                <a:solidFill>
                  <a:schemeClr val="tx1">
                    <a:lumMod val="95000"/>
                    <a:lumOff val="5000"/>
                  </a:schemeClr>
                </a:solidFill>
              </a:rPr>
              <a:t>scurt</a:t>
            </a:r>
            <a:r>
              <a:rPr lang="en-US" sz="1800" b="1" dirty="0">
                <a:solidFill>
                  <a:schemeClr val="tx1">
                    <a:lumMod val="95000"/>
                    <a:lumOff val="5000"/>
                  </a:schemeClr>
                </a:solidFill>
              </a:rPr>
              <a:t>.</a:t>
            </a:r>
          </a:p>
          <a:p>
            <a:pPr algn="l"/>
            <a:endParaRPr lang="en-US" sz="1800" b="1" dirty="0">
              <a:solidFill>
                <a:schemeClr val="tx1">
                  <a:lumMod val="95000"/>
                  <a:lumOff val="5000"/>
                </a:schemeClr>
              </a:solidFill>
            </a:endParaRPr>
          </a:p>
          <a:p>
            <a:pPr algn="l"/>
            <a:endParaRPr lang="en-US" sz="1800" b="1" dirty="0">
              <a:solidFill>
                <a:schemeClr val="tx1">
                  <a:lumMod val="95000"/>
                  <a:lumOff val="5000"/>
                </a:schemeClr>
              </a:solidFill>
            </a:endParaRPr>
          </a:p>
          <a:p>
            <a:pPr algn="l"/>
            <a:endParaRPr lang="en-US" sz="1800" b="1" dirty="0">
              <a:solidFill>
                <a:schemeClr val="tx1">
                  <a:lumMod val="95000"/>
                  <a:lumOff val="5000"/>
                </a:schemeClr>
              </a:solidFill>
            </a:endParaRPr>
          </a:p>
          <a:p>
            <a:pPr algn="l"/>
            <a:endParaRPr lang="en-US" sz="1800" b="1" dirty="0">
              <a:solidFill>
                <a:schemeClr val="tx1">
                  <a:lumMod val="95000"/>
                  <a:lumOff val="5000"/>
                </a:schemeClr>
              </a:solidFill>
            </a:endParaRPr>
          </a:p>
          <a:p>
            <a:pPr algn="l"/>
            <a:endParaRPr lang="en-US" sz="2200" dirty="0">
              <a:solidFill>
                <a:schemeClr val="tx1">
                  <a:lumMod val="95000"/>
                  <a:lumOff val="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41542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D58E26-72DC-452F-8827-C5CF9620CD87}"/>
              </a:ext>
            </a:extLst>
          </p:cNvPr>
          <p:cNvSpPr>
            <a:spLocks noGrp="1"/>
          </p:cNvSpPr>
          <p:nvPr>
            <p:ph type="title"/>
          </p:nvPr>
        </p:nvSpPr>
        <p:spPr>
          <a:xfrm>
            <a:off x="838200" y="857250"/>
            <a:ext cx="5257800" cy="5143499"/>
          </a:xfrm>
        </p:spPr>
        <p:txBody>
          <a:bodyPr anchor="ctr">
            <a:normAutofit/>
          </a:bodyPr>
          <a:lstStyle/>
          <a:p>
            <a:r>
              <a:rPr lang="en-US" sz="4400">
                <a:solidFill>
                  <a:srgbClr val="FFFFFF"/>
                </a:solidFill>
              </a:rPr>
              <a:t>Bibliografie:</a:t>
            </a:r>
            <a:endParaRPr lang="en-001" sz="4400">
              <a:solidFill>
                <a:srgbClr val="FFFFFF"/>
              </a:solidFill>
            </a:endParaRPr>
          </a:p>
        </p:txBody>
      </p:sp>
      <p:sp>
        <p:nvSpPr>
          <p:cNvPr id="18" name="Oval 17">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076C8A2-53DA-4BF3-8286-5ED341367853}"/>
              </a:ext>
            </a:extLst>
          </p:cNvPr>
          <p:cNvSpPr>
            <a:spLocks noGrp="1"/>
          </p:cNvSpPr>
          <p:nvPr>
            <p:ph idx="1"/>
          </p:nvPr>
        </p:nvSpPr>
        <p:spPr>
          <a:xfrm>
            <a:off x="3800475" y="0"/>
            <a:ext cx="8391525" cy="6858000"/>
          </a:xfrm>
        </p:spPr>
        <p:txBody>
          <a:bodyPr anchor="ctr">
            <a:normAutofit/>
          </a:bodyPr>
          <a:lstStyle/>
          <a:p>
            <a:pPr marL="228600" indent="0">
              <a:spcAft>
                <a:spcPts val="800"/>
              </a:spcAft>
              <a:buNone/>
            </a:pPr>
            <a:r>
              <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lang="en-001"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Symbol" panose="05050102010706020507" pitchFamily="18" charset="2"/>
              <a:buBlip>
                <a:blip r:embed="rId2"/>
              </a:buBlip>
              <a:tabLst>
                <a:tab pos="228600" algn="l"/>
              </a:tabLst>
            </a:pPr>
            <a:r>
              <a:rPr lang="es-E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r>
              <a:rPr lang="es-E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Introducere</a:t>
            </a:r>
            <a:r>
              <a:rPr lang="es-E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r>
              <a:rPr lang="es-E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în</a:t>
            </a:r>
            <a:r>
              <a:rPr lang="es-E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r>
              <a:rPr lang="es-E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Grafică</a:t>
            </a:r>
            <a:r>
              <a:rPr lang="es-E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r>
              <a:rPr lang="es-E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Asistată</a:t>
            </a:r>
            <a:r>
              <a:rPr lang="es-E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de </a:t>
            </a:r>
            <a:r>
              <a:rPr lang="es-E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Calculator</a:t>
            </a:r>
            <a:r>
              <a:rPr lang="es-E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–Prof. </a:t>
            </a:r>
            <a:r>
              <a:rPr lang="es-E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asist</a:t>
            </a:r>
            <a:r>
              <a:rPr lang="es-E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r>
              <a:rPr lang="es-E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dr.</a:t>
            </a:r>
            <a:r>
              <a:rPr lang="es-E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ing. </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Adrian Taut : </a:t>
            </a:r>
            <a:r>
              <a:rPr lang="en-US" sz="1800" u="sng"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hlinkClick r:id="rId3"/>
              </a:rPr>
              <a:t>https://mce.utcluj.ro/igac.html</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endParaRPr lang="en-001"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2"/>
              </a:buBlip>
              <a:tabLst>
                <a:tab pos="228600" algn="l"/>
              </a:tabLst>
            </a:pPr>
            <a:r>
              <a:rPr lang="en-U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Teorie</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endParaRPr lang="en-001"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0">
              <a:buNone/>
            </a:pPr>
            <a:r>
              <a:rPr lang="en-US" sz="1800" u="sng"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hlinkClick r:id="rId4"/>
              </a:rPr>
              <a:t>https://electronicaaplicata.wordpress.com/2014/01/29/amplificatorul-inversor/</a:t>
            </a:r>
            <a:endParaRPr lang="en-001"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0">
              <a:spcAft>
                <a:spcPts val="800"/>
              </a:spcAft>
              <a:buNone/>
            </a:pP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Curs “</a:t>
            </a:r>
            <a:r>
              <a:rPr lang="en-U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Dispozitive</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si</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Circuite</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Electronice</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 </a:t>
            </a:r>
            <a:r>
              <a:rPr lang="en-U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Sl.dr.ing</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Emilia Sipos </a:t>
            </a:r>
            <a:r>
              <a:rPr lang="en-US" sz="1800" u="sng"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hlinkClick r:id="rId5"/>
              </a:rPr>
              <a:t>http://www.bel.utcluj.ro/dce/didactic/de/DE_Curs7.pdf</a:t>
            </a:r>
            <a:endParaRPr lang="en-001"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Symbol" panose="05050102010706020507" pitchFamily="18" charset="2"/>
              <a:buBlip>
                <a:blip r:embed="rId2"/>
              </a:buBlip>
            </a:pPr>
            <a:r>
              <a:rPr lang="en-U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Pentru</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schema </a:t>
            </a:r>
            <a:r>
              <a:rPr lang="en-U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amplificatorului</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dirty="0" err="1">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Pspice</a:t>
            </a:r>
            <a:r>
              <a:rPr lang="en-US" sz="1800" dirty="0">
                <a:solidFill>
                  <a:srgbClr val="FFFFFF"/>
                </a:solidFill>
                <a:effectLst/>
                <a:latin typeface="Times New Roman" panose="02020603050405020304" pitchFamily="18" charset="0"/>
                <a:ea typeface="Calibri" panose="020F0502020204030204" pitchFamily="34" charset="0"/>
                <a:cs typeface="Calibri" panose="020F0502020204030204" pitchFamily="34" charset="0"/>
              </a:rPr>
              <a:t>/</a:t>
            </a:r>
            <a:r>
              <a:rPr lang="en-US" sz="1200" b="0" i="0" dirty="0">
                <a:solidFill>
                  <a:schemeClr val="bg1"/>
                </a:solidFill>
                <a:effectLst/>
                <a:latin typeface="arial" panose="020B0604020202020204" pitchFamily="34" charset="0"/>
              </a:rPr>
              <a:t>OrCAD</a:t>
            </a:r>
            <a:endParaRPr lang="en-001"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001"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001" sz="1800" dirty="0">
              <a:solidFill>
                <a:srgbClr val="FFFFFF"/>
              </a:solidFill>
            </a:endParaRPr>
          </a:p>
        </p:txBody>
      </p:sp>
    </p:spTree>
    <p:extLst>
      <p:ext uri="{BB962C8B-B14F-4D97-AF65-F5344CB8AC3E}">
        <p14:creationId xmlns:p14="http://schemas.microsoft.com/office/powerpoint/2010/main" val="3197024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1">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23">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25">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27">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D9146E-ED7A-4A87-90AE-C18A6287F2BB}"/>
              </a:ext>
            </a:extLst>
          </p:cNvPr>
          <p:cNvSpPr>
            <a:spLocks noGrp="1"/>
          </p:cNvSpPr>
          <p:nvPr>
            <p:ph type="title"/>
          </p:nvPr>
        </p:nvSpPr>
        <p:spPr>
          <a:xfrm>
            <a:off x="2097364" y="-42863"/>
            <a:ext cx="5796580" cy="1447801"/>
          </a:xfrm>
        </p:spPr>
        <p:txBody>
          <a:bodyPr anchor="b">
            <a:normAutofit/>
          </a:bodyPr>
          <a:lstStyle/>
          <a:p>
            <a:r>
              <a:rPr kumimoji="1" lang="en-US" altLang="ja-JP" sz="4400" kern="0" dirty="0">
                <a:solidFill>
                  <a:srgbClr val="FFFFFF"/>
                </a:solidFill>
                <a:latin typeface="Route 159 Bold"/>
                <a:cs typeface="Rod" pitchFamily="49" charset="-79"/>
              </a:rPr>
              <a:t>                 </a:t>
            </a:r>
            <a:r>
              <a:rPr kumimoji="1" lang="ro-RO" altLang="ja-JP" sz="4400" b="1" u="sng" kern="0" dirty="0">
                <a:solidFill>
                  <a:srgbClr val="FFFFFF"/>
                </a:solidFill>
                <a:effectLst>
                  <a:outerShdw blurRad="38100" dist="38100" dir="2700000" algn="tl">
                    <a:srgbClr val="000000">
                      <a:alpha val="43137"/>
                    </a:srgbClr>
                  </a:outerShdw>
                </a:effectLst>
                <a:latin typeface="Route 159 Bold"/>
                <a:cs typeface="Rod" pitchFamily="49" charset="-79"/>
              </a:rPr>
              <a:t>INTRODUCERE</a:t>
            </a:r>
            <a:endParaRPr lang="en-001" sz="4400" b="1" dirty="0">
              <a:solidFill>
                <a:srgbClr val="FFFFFF"/>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58DB14E-DB79-45F9-A318-0BB99F018D14}"/>
              </a:ext>
            </a:extLst>
          </p:cNvPr>
          <p:cNvSpPr>
            <a:spLocks noGrp="1"/>
          </p:cNvSpPr>
          <p:nvPr>
            <p:ph idx="1"/>
          </p:nvPr>
        </p:nvSpPr>
        <p:spPr>
          <a:xfrm>
            <a:off x="434379" y="1864660"/>
            <a:ext cx="5658571" cy="3848244"/>
          </a:xfrm>
        </p:spPr>
        <p:txBody>
          <a:bodyPr>
            <a:normAutofit/>
          </a:bodyPr>
          <a:lstStyle/>
          <a:p>
            <a:pPr marL="228600" indent="0">
              <a:lnSpc>
                <a:spcPct val="100000"/>
              </a:lnSpc>
              <a:buNone/>
            </a:pPr>
            <a:endParaRPr lang="en-US" sz="1700" dirty="0">
              <a:solidFill>
                <a:srgbClr val="FFFFFF"/>
              </a:solidFill>
            </a:endParaRPr>
          </a:p>
          <a:p>
            <a:pPr marL="228600" indent="0">
              <a:lnSpc>
                <a:spcPct val="100000"/>
              </a:lnSpc>
              <a:buNone/>
            </a:pPr>
            <a:r>
              <a:rPr lang="en-US" sz="1700" dirty="0" err="1">
                <a:solidFill>
                  <a:schemeClr val="tx1">
                    <a:lumMod val="95000"/>
                    <a:lumOff val="5000"/>
                  </a:schemeClr>
                </a:solidFill>
                <a:latin typeface="Algerian" panose="04020705040A02060702" pitchFamily="82" charset="0"/>
              </a:rPr>
              <a:t>Interfata</a:t>
            </a:r>
            <a:r>
              <a:rPr lang="en-US" sz="1700" dirty="0">
                <a:solidFill>
                  <a:schemeClr val="tx1">
                    <a:lumMod val="95000"/>
                    <a:lumOff val="5000"/>
                  </a:schemeClr>
                </a:solidFill>
                <a:latin typeface="Algerian" panose="04020705040A02060702" pitchFamily="82" charset="0"/>
              </a:rPr>
              <a:t>:                                                                                                         </a:t>
            </a:r>
          </a:p>
          <a:p>
            <a:pPr>
              <a:lnSpc>
                <a:spcPct val="100000"/>
              </a:lnSpc>
              <a:buClr>
                <a:schemeClr val="accent4">
                  <a:lumMod val="75000"/>
                </a:schemeClr>
              </a:buClr>
              <a:buFont typeface="Wingdings" panose="05000000000000000000" pitchFamily="2" charset="2"/>
              <a:buChar char="Ø"/>
            </a:pPr>
            <a:r>
              <a:rPr lang="en-US" sz="1700" dirty="0">
                <a:solidFill>
                  <a:schemeClr val="tx1">
                    <a:lumMod val="95000"/>
                    <a:lumOff val="5000"/>
                  </a:schemeClr>
                </a:solidFill>
              </a:rPr>
              <a:t>Din </a:t>
            </a:r>
            <a:r>
              <a:rPr lang="en-US" sz="1700" dirty="0" err="1">
                <a:solidFill>
                  <a:schemeClr val="tx1">
                    <a:lumMod val="95000"/>
                    <a:lumOff val="5000"/>
                  </a:schemeClr>
                </a:solidFill>
              </a:rPr>
              <a:t>interfata</a:t>
            </a:r>
            <a:r>
              <a:rPr lang="en-US" sz="1700" dirty="0">
                <a:solidFill>
                  <a:schemeClr val="tx1">
                    <a:lumMod val="95000"/>
                    <a:lumOff val="5000"/>
                  </a:schemeClr>
                </a:solidFill>
              </a:rPr>
              <a:t> se </a:t>
            </a:r>
            <a:r>
              <a:rPr lang="en-US" sz="1700" dirty="0" err="1">
                <a:solidFill>
                  <a:schemeClr val="tx1">
                    <a:lumMod val="95000"/>
                    <a:lumOff val="5000"/>
                  </a:schemeClr>
                </a:solidFill>
              </a:rPr>
              <a:t>poate</a:t>
            </a:r>
            <a:r>
              <a:rPr lang="en-US" sz="1700" dirty="0">
                <a:solidFill>
                  <a:schemeClr val="tx1">
                    <a:lumMod val="95000"/>
                    <a:lumOff val="5000"/>
                  </a:schemeClr>
                </a:solidFill>
              </a:rPr>
              <a:t> </a:t>
            </a:r>
            <a:r>
              <a:rPr lang="en-US" sz="1700" dirty="0" err="1">
                <a:solidFill>
                  <a:schemeClr val="tx1">
                    <a:lumMod val="95000"/>
                    <a:lumOff val="5000"/>
                  </a:schemeClr>
                </a:solidFill>
              </a:rPr>
              <a:t>accesa</a:t>
            </a:r>
            <a:r>
              <a:rPr lang="en-US" sz="1700" dirty="0">
                <a:solidFill>
                  <a:schemeClr val="tx1">
                    <a:lumMod val="95000"/>
                    <a:lumOff val="5000"/>
                  </a:schemeClr>
                </a:solidFill>
              </a:rPr>
              <a:t>:</a:t>
            </a:r>
          </a:p>
          <a:p>
            <a:pPr marL="285750" indent="-285750">
              <a:lnSpc>
                <a:spcPct val="100000"/>
              </a:lnSpc>
              <a:buClr>
                <a:schemeClr val="accent1">
                  <a:lumMod val="75000"/>
                </a:schemeClr>
              </a:buClr>
              <a:buFont typeface="Wingdings" panose="05000000000000000000" pitchFamily="2" charset="2"/>
              <a:buChar char="v"/>
            </a:pPr>
            <a:r>
              <a:rPr lang="ro-RO" sz="1700" dirty="0">
                <a:solidFill>
                  <a:schemeClr val="tx1">
                    <a:lumMod val="95000"/>
                    <a:lumOff val="5000"/>
                  </a:schemeClr>
                </a:solidFill>
              </a:rPr>
              <a:t>Amplificatorul </a:t>
            </a:r>
            <a:r>
              <a:rPr lang="en-US" sz="1700" dirty="0" err="1">
                <a:solidFill>
                  <a:schemeClr val="tx1">
                    <a:lumMod val="95000"/>
                    <a:lumOff val="5000"/>
                  </a:schemeClr>
                </a:solidFill>
              </a:rPr>
              <a:t>i</a:t>
            </a:r>
            <a:r>
              <a:rPr lang="ro-RO" sz="1700" dirty="0">
                <a:solidFill>
                  <a:schemeClr val="tx1">
                    <a:lumMod val="95000"/>
                    <a:lumOff val="5000"/>
                  </a:schemeClr>
                </a:solidFill>
              </a:rPr>
              <a:t>nversor</a:t>
            </a:r>
            <a:endParaRPr lang="en-US" sz="1700" dirty="0">
              <a:solidFill>
                <a:schemeClr val="tx1">
                  <a:lumMod val="95000"/>
                  <a:lumOff val="5000"/>
                </a:schemeClr>
              </a:solidFill>
            </a:endParaRPr>
          </a:p>
          <a:p>
            <a:pPr marL="285750" indent="-285750">
              <a:lnSpc>
                <a:spcPct val="100000"/>
              </a:lnSpc>
              <a:buClr>
                <a:schemeClr val="accent1">
                  <a:lumMod val="75000"/>
                </a:schemeClr>
              </a:buClr>
              <a:buFont typeface="Wingdings" panose="05000000000000000000" pitchFamily="2" charset="2"/>
              <a:buChar char="v"/>
            </a:pPr>
            <a:r>
              <a:rPr lang="en-US" sz="1700" dirty="0" err="1">
                <a:solidFill>
                  <a:schemeClr val="tx1">
                    <a:lumMod val="95000"/>
                    <a:lumOff val="5000"/>
                  </a:schemeClr>
                </a:solidFill>
              </a:rPr>
              <a:t>Amplificatorul</a:t>
            </a:r>
            <a:r>
              <a:rPr lang="en-US" sz="1700" dirty="0">
                <a:solidFill>
                  <a:schemeClr val="tx1">
                    <a:lumMod val="95000"/>
                    <a:lumOff val="5000"/>
                  </a:schemeClr>
                </a:solidFill>
              </a:rPr>
              <a:t> </a:t>
            </a:r>
            <a:r>
              <a:rPr lang="en-US" sz="1700" dirty="0" err="1">
                <a:solidFill>
                  <a:schemeClr val="tx1">
                    <a:lumMod val="95000"/>
                    <a:lumOff val="5000"/>
                  </a:schemeClr>
                </a:solidFill>
              </a:rPr>
              <a:t>inversor</a:t>
            </a:r>
            <a:r>
              <a:rPr lang="en-US" sz="1700" dirty="0">
                <a:solidFill>
                  <a:schemeClr val="tx1">
                    <a:lumMod val="95000"/>
                    <a:lumOff val="5000"/>
                  </a:schemeClr>
                </a:solidFill>
              </a:rPr>
              <a:t> cu </a:t>
            </a:r>
            <a:r>
              <a:rPr lang="en-US" sz="1700" dirty="0" err="1">
                <a:solidFill>
                  <a:schemeClr val="tx1">
                    <a:lumMod val="95000"/>
                    <a:lumOff val="5000"/>
                  </a:schemeClr>
                </a:solidFill>
              </a:rPr>
              <a:t>amplificare</a:t>
            </a:r>
            <a:r>
              <a:rPr lang="en-US" sz="1700" dirty="0">
                <a:solidFill>
                  <a:schemeClr val="tx1">
                    <a:lumMod val="95000"/>
                    <a:lumOff val="5000"/>
                  </a:schemeClr>
                </a:solidFill>
              </a:rPr>
              <a:t> </a:t>
            </a:r>
            <a:r>
              <a:rPr lang="en-US" sz="1700" dirty="0" err="1">
                <a:solidFill>
                  <a:schemeClr val="tx1">
                    <a:lumMod val="95000"/>
                    <a:lumOff val="5000"/>
                  </a:schemeClr>
                </a:solidFill>
              </a:rPr>
              <a:t>reglabila</a:t>
            </a:r>
            <a:endParaRPr lang="ro-RO" sz="1700" dirty="0">
              <a:solidFill>
                <a:schemeClr val="tx1">
                  <a:lumMod val="95000"/>
                  <a:lumOff val="5000"/>
                </a:schemeClr>
              </a:solidFill>
            </a:endParaRPr>
          </a:p>
          <a:p>
            <a:pPr marL="285750" indent="-285750">
              <a:lnSpc>
                <a:spcPct val="100000"/>
              </a:lnSpc>
              <a:buClr>
                <a:schemeClr val="accent1">
                  <a:lumMod val="75000"/>
                </a:schemeClr>
              </a:buClr>
              <a:buFont typeface="Wingdings" panose="05000000000000000000" pitchFamily="2" charset="2"/>
              <a:buChar char="v"/>
            </a:pPr>
            <a:r>
              <a:rPr lang="en-US" sz="1700" dirty="0" err="1">
                <a:solidFill>
                  <a:schemeClr val="tx1">
                    <a:lumMod val="95000"/>
                    <a:lumOff val="5000"/>
                  </a:schemeClr>
                </a:solidFill>
              </a:rPr>
              <a:t>Documentatie</a:t>
            </a:r>
            <a:endParaRPr lang="ro-RO" sz="1700" dirty="0">
              <a:solidFill>
                <a:schemeClr val="tx1">
                  <a:lumMod val="95000"/>
                  <a:lumOff val="5000"/>
                </a:schemeClr>
              </a:solidFill>
            </a:endParaRPr>
          </a:p>
          <a:p>
            <a:pPr marL="285750" indent="-285750">
              <a:lnSpc>
                <a:spcPct val="100000"/>
              </a:lnSpc>
              <a:buClr>
                <a:schemeClr val="accent1">
                  <a:lumMod val="75000"/>
                </a:schemeClr>
              </a:buClr>
              <a:buFont typeface="Wingdings" panose="05000000000000000000" pitchFamily="2" charset="2"/>
              <a:buChar char="v"/>
            </a:pPr>
            <a:r>
              <a:rPr lang="ro-RO" sz="1700" dirty="0">
                <a:solidFill>
                  <a:schemeClr val="tx1">
                    <a:lumMod val="95000"/>
                    <a:lumOff val="5000"/>
                  </a:schemeClr>
                </a:solidFill>
              </a:rPr>
              <a:t>Prezentarea powerpoint</a:t>
            </a:r>
            <a:r>
              <a:rPr lang="en-US" sz="1700" dirty="0">
                <a:solidFill>
                  <a:schemeClr val="tx1">
                    <a:lumMod val="95000"/>
                    <a:lumOff val="5000"/>
                  </a:schemeClr>
                </a:solidFill>
              </a:rPr>
              <a:t>  </a:t>
            </a:r>
          </a:p>
          <a:p>
            <a:pPr marL="285750" indent="-285750">
              <a:lnSpc>
                <a:spcPct val="100000"/>
              </a:lnSpc>
              <a:buClr>
                <a:schemeClr val="accent4">
                  <a:lumMod val="75000"/>
                </a:schemeClr>
              </a:buClr>
              <a:buFont typeface="Wingdings" panose="05000000000000000000" pitchFamily="2" charset="2"/>
              <a:buChar char="Ø"/>
            </a:pPr>
            <a:r>
              <a:rPr lang="ro-RO" sz="1700" dirty="0">
                <a:solidFill>
                  <a:schemeClr val="tx1">
                    <a:lumMod val="95000"/>
                    <a:lumOff val="5000"/>
                  </a:schemeClr>
                </a:solidFill>
              </a:rPr>
              <a:t>Aplicația conține și un buton de închidere care ne permite să ieșim din interfață.</a:t>
            </a:r>
          </a:p>
          <a:p>
            <a:pPr marL="171450" indent="-171450">
              <a:lnSpc>
                <a:spcPct val="100000"/>
              </a:lnSpc>
              <a:buFont typeface="Arial" panose="020B0604020202020204" pitchFamily="34" charset="0"/>
              <a:buChar char="•"/>
            </a:pPr>
            <a:endParaRPr lang="ro-RO" sz="1700" dirty="0">
              <a:solidFill>
                <a:srgbClr val="FFFFFF"/>
              </a:solidFill>
            </a:endParaRPr>
          </a:p>
          <a:p>
            <a:pPr>
              <a:lnSpc>
                <a:spcPct val="100000"/>
              </a:lnSpc>
            </a:pPr>
            <a:endParaRPr lang="en-US" sz="1700" dirty="0">
              <a:solidFill>
                <a:srgbClr val="FFFFFF"/>
              </a:solidFill>
            </a:endParaRPr>
          </a:p>
          <a:p>
            <a:pPr>
              <a:lnSpc>
                <a:spcPct val="100000"/>
              </a:lnSpc>
            </a:pPr>
            <a:endParaRPr lang="ro-RO"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marL="228600" indent="0">
              <a:lnSpc>
                <a:spcPct val="100000"/>
              </a:lnSpc>
              <a:buNone/>
            </a:pPr>
            <a:endParaRPr lang="en-001" sz="1700" dirty="0">
              <a:solidFill>
                <a:srgbClr val="FFFFFF"/>
              </a:solidFill>
            </a:endParaRPr>
          </a:p>
        </p:txBody>
      </p:sp>
      <p:pic>
        <p:nvPicPr>
          <p:cNvPr id="5" name="Picture 4" descr="A picture containing timeline&#10;&#10;Description automatically generated">
            <a:extLst>
              <a:ext uri="{FF2B5EF4-FFF2-40B4-BE49-F238E27FC236}">
                <a16:creationId xmlns:a16="http://schemas.microsoft.com/office/drawing/2014/main" id="{2C7EA8F7-F7DA-4B29-B8B3-2827EE009E65}"/>
              </a:ext>
            </a:extLst>
          </p:cNvPr>
          <p:cNvPicPr>
            <a:picLocks noChangeAspect="1"/>
          </p:cNvPicPr>
          <p:nvPr/>
        </p:nvPicPr>
        <p:blipFill>
          <a:blip r:embed="rId3"/>
          <a:stretch>
            <a:fillRect/>
          </a:stretch>
        </p:blipFill>
        <p:spPr>
          <a:xfrm>
            <a:off x="6096000" y="2032301"/>
            <a:ext cx="5490439" cy="3722802"/>
          </a:xfrm>
          <a:prstGeom prst="rect">
            <a:avLst/>
          </a:prstGeom>
        </p:spPr>
      </p:pic>
    </p:spTree>
    <p:extLst>
      <p:ext uri="{BB962C8B-B14F-4D97-AF65-F5344CB8AC3E}">
        <p14:creationId xmlns:p14="http://schemas.microsoft.com/office/powerpoint/2010/main" val="3399986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1">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23">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25">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27">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D9146E-ED7A-4A87-90AE-C18A6287F2BB}"/>
              </a:ext>
            </a:extLst>
          </p:cNvPr>
          <p:cNvSpPr>
            <a:spLocks noGrp="1"/>
          </p:cNvSpPr>
          <p:nvPr>
            <p:ph type="title"/>
          </p:nvPr>
        </p:nvSpPr>
        <p:spPr>
          <a:xfrm>
            <a:off x="2006911" y="484527"/>
            <a:ext cx="7919207" cy="800931"/>
          </a:xfrm>
        </p:spPr>
        <p:txBody>
          <a:bodyPr anchor="b">
            <a:normAutofit/>
          </a:bodyPr>
          <a:lstStyle/>
          <a:p>
            <a:r>
              <a:rPr kumimoji="1" lang="en-US" altLang="ja-JP" sz="4400" kern="0" dirty="0">
                <a:solidFill>
                  <a:srgbClr val="FFFFFF"/>
                </a:solidFill>
                <a:latin typeface="Route 159 Bold"/>
                <a:cs typeface="Rod" pitchFamily="49" charset="-79"/>
              </a:rPr>
              <a:t>                 </a:t>
            </a:r>
            <a:r>
              <a:rPr kumimoji="1" lang="en-US" altLang="ja-JP" sz="4400" b="1" u="sng" kern="0" dirty="0" err="1">
                <a:solidFill>
                  <a:srgbClr val="FFFFFF"/>
                </a:solidFill>
                <a:effectLst>
                  <a:outerShdw blurRad="38100" dist="38100" dir="2700000" algn="tl">
                    <a:srgbClr val="000000">
                      <a:alpha val="43137"/>
                    </a:srgbClr>
                  </a:outerShdw>
                </a:effectLst>
                <a:latin typeface="Route 159 Bold"/>
                <a:cs typeface="Rod" pitchFamily="49" charset="-79"/>
              </a:rPr>
              <a:t>Amplificator</a:t>
            </a:r>
            <a:r>
              <a:rPr kumimoji="1" lang="en-US" altLang="ja-JP" sz="4400" b="1" u="sng" kern="0" dirty="0">
                <a:solidFill>
                  <a:srgbClr val="FFFFFF"/>
                </a:solidFill>
                <a:effectLst>
                  <a:outerShdw blurRad="38100" dist="38100" dir="2700000" algn="tl">
                    <a:srgbClr val="000000">
                      <a:alpha val="43137"/>
                    </a:srgbClr>
                  </a:outerShdw>
                </a:effectLst>
                <a:latin typeface="Route 159 Bold"/>
                <a:cs typeface="Rod" pitchFamily="49" charset="-79"/>
              </a:rPr>
              <a:t> </a:t>
            </a:r>
            <a:r>
              <a:rPr kumimoji="1" lang="en-US" altLang="ja-JP" sz="4400" b="1" u="sng" kern="0" dirty="0" err="1">
                <a:solidFill>
                  <a:srgbClr val="FFFFFF"/>
                </a:solidFill>
                <a:effectLst>
                  <a:outerShdw blurRad="38100" dist="38100" dir="2700000" algn="tl">
                    <a:srgbClr val="000000">
                      <a:alpha val="43137"/>
                    </a:srgbClr>
                  </a:outerShdw>
                </a:effectLst>
                <a:latin typeface="Route 159 Bold"/>
                <a:cs typeface="Rod" pitchFamily="49" charset="-79"/>
              </a:rPr>
              <a:t>inversor</a:t>
            </a:r>
            <a:endParaRPr lang="en-001" sz="4400" b="1" dirty="0">
              <a:solidFill>
                <a:srgbClr val="FFFFFF"/>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58DB14E-DB79-45F9-A318-0BB99F018D14}"/>
              </a:ext>
            </a:extLst>
          </p:cNvPr>
          <p:cNvSpPr>
            <a:spLocks noGrp="1"/>
          </p:cNvSpPr>
          <p:nvPr>
            <p:ph idx="1"/>
          </p:nvPr>
        </p:nvSpPr>
        <p:spPr>
          <a:xfrm>
            <a:off x="5737915" y="1587130"/>
            <a:ext cx="5796580" cy="4398668"/>
          </a:xfrm>
        </p:spPr>
        <p:txBody>
          <a:bodyPr>
            <a:normAutofit fontScale="25000" lnSpcReduction="20000"/>
          </a:bodyPr>
          <a:lstStyle/>
          <a:p>
            <a:pPr marL="228600" indent="0">
              <a:lnSpc>
                <a:spcPct val="100000"/>
              </a:lnSpc>
              <a:buNone/>
            </a:pPr>
            <a:endParaRPr lang="en-US" sz="1700" dirty="0">
              <a:solidFill>
                <a:srgbClr val="FFFFFF"/>
              </a:solidFill>
            </a:endParaRPr>
          </a:p>
          <a:p>
            <a:pPr marL="171450" indent="-171450">
              <a:buFont typeface="Arial" panose="020B0604020202020204" pitchFamily="34" charset="0"/>
              <a:buChar char="•"/>
            </a:pPr>
            <a:r>
              <a:rPr lang="ro-RO" sz="7200" dirty="0">
                <a:solidFill>
                  <a:schemeClr val="tx1">
                    <a:lumMod val="95000"/>
                    <a:lumOff val="5000"/>
                  </a:schemeClr>
                </a:solidFill>
              </a:rPr>
              <a:t>Din această interfață putem schimba parametrii circuitului, valorile semnalului de intrare</a:t>
            </a:r>
            <a:r>
              <a:rPr lang="en-US" sz="7200" dirty="0">
                <a:solidFill>
                  <a:schemeClr val="tx1">
                    <a:lumMod val="95000"/>
                    <a:lumOff val="5000"/>
                  </a:schemeClr>
                </a:solidFill>
              </a:rPr>
              <a:t>,</a:t>
            </a:r>
            <a:r>
              <a:rPr lang="ro-RO" sz="7200" dirty="0">
                <a:solidFill>
                  <a:schemeClr val="tx1">
                    <a:lumMod val="95000"/>
                    <a:lumOff val="5000"/>
                  </a:schemeClr>
                </a:solidFill>
              </a:rPr>
              <a:t>tipul semnalului (sinus, triunghi, dreptunghi) și</a:t>
            </a:r>
            <a:r>
              <a:rPr lang="en-US" sz="7200" dirty="0">
                <a:solidFill>
                  <a:schemeClr val="tx1">
                    <a:lumMod val="95000"/>
                    <a:lumOff val="5000"/>
                  </a:schemeClr>
                </a:solidFill>
              </a:rPr>
              <a:t> </a:t>
            </a:r>
            <a:r>
              <a:rPr lang="ro-RO" sz="7200" dirty="0">
                <a:solidFill>
                  <a:schemeClr val="tx1">
                    <a:lumMod val="95000"/>
                    <a:lumOff val="5000"/>
                  </a:schemeClr>
                </a:solidFill>
              </a:rPr>
              <a:t>putem controla printr-un slider numărul de</a:t>
            </a:r>
            <a:r>
              <a:rPr lang="en-US" sz="7200" dirty="0">
                <a:solidFill>
                  <a:schemeClr val="tx1">
                    <a:lumMod val="95000"/>
                    <a:lumOff val="5000"/>
                  </a:schemeClr>
                </a:solidFill>
              </a:rPr>
              <a:t> </a:t>
            </a:r>
            <a:r>
              <a:rPr lang="ro-RO" sz="7200" dirty="0">
                <a:solidFill>
                  <a:schemeClr val="tx1">
                    <a:lumMod val="95000"/>
                    <a:lumOff val="5000"/>
                  </a:schemeClr>
                </a:solidFill>
              </a:rPr>
              <a:t>perioade afișate ale semnalului.</a:t>
            </a:r>
          </a:p>
          <a:p>
            <a:pPr marL="171450" indent="-171450">
              <a:buFont typeface="Arial" panose="020B0604020202020204" pitchFamily="34" charset="0"/>
              <a:buChar char="•"/>
            </a:pPr>
            <a:r>
              <a:rPr lang="ro-RO" sz="7200" dirty="0">
                <a:solidFill>
                  <a:schemeClr val="tx1">
                    <a:lumMod val="95000"/>
                    <a:lumOff val="5000"/>
                  </a:schemeClr>
                </a:solidFill>
              </a:rPr>
              <a:t>Cu ajutorul acestor date putem vizualiza tensiunea de intrare/iesire și caracteristica statică</a:t>
            </a:r>
            <a:r>
              <a:rPr lang="en-US" sz="7200" dirty="0">
                <a:solidFill>
                  <a:schemeClr val="tx1">
                    <a:lumMod val="95000"/>
                    <a:lumOff val="5000"/>
                  </a:schemeClr>
                </a:solidFill>
              </a:rPr>
              <a:t> </a:t>
            </a:r>
            <a:r>
              <a:rPr lang="ro-RO" sz="7200" dirty="0">
                <a:solidFill>
                  <a:schemeClr val="tx1">
                    <a:lumMod val="95000"/>
                    <a:lumOff val="5000"/>
                  </a:schemeClr>
                </a:solidFill>
              </a:rPr>
              <a:t>de transfer în tensiune.</a:t>
            </a:r>
            <a:endParaRPr lang="en-US" sz="7200" dirty="0">
              <a:solidFill>
                <a:schemeClr val="tx1">
                  <a:lumMod val="95000"/>
                  <a:lumOff val="5000"/>
                </a:schemeClr>
              </a:solidFill>
            </a:endParaRPr>
          </a:p>
          <a:p>
            <a:pPr marL="171450" indent="-171450">
              <a:buFont typeface="Arial" panose="020B0604020202020204" pitchFamily="34" charset="0"/>
              <a:buChar char="•"/>
            </a:pPr>
            <a:r>
              <a:rPr lang="en-US" sz="7200" dirty="0">
                <a:solidFill>
                  <a:schemeClr val="tx1">
                    <a:lumMod val="95000"/>
                    <a:lumOff val="5000"/>
                  </a:schemeClr>
                </a:solidFill>
              </a:rPr>
              <a:t>Se </a:t>
            </a:r>
            <a:r>
              <a:rPr lang="en-US" sz="7200" dirty="0" err="1">
                <a:solidFill>
                  <a:schemeClr val="tx1">
                    <a:lumMod val="95000"/>
                    <a:lumOff val="5000"/>
                  </a:schemeClr>
                </a:solidFill>
              </a:rPr>
              <a:t>poate</a:t>
            </a:r>
            <a:r>
              <a:rPr lang="en-US" sz="7200" dirty="0">
                <a:solidFill>
                  <a:schemeClr val="tx1">
                    <a:lumMod val="95000"/>
                    <a:lumOff val="5000"/>
                  </a:schemeClr>
                </a:solidFill>
              </a:rPr>
              <a:t> </a:t>
            </a:r>
            <a:r>
              <a:rPr lang="en-US" sz="7200" dirty="0" err="1">
                <a:solidFill>
                  <a:schemeClr val="tx1">
                    <a:lumMod val="95000"/>
                    <a:lumOff val="5000"/>
                  </a:schemeClr>
                </a:solidFill>
              </a:rPr>
              <a:t>vizualiza</a:t>
            </a:r>
            <a:r>
              <a:rPr lang="en-US" sz="7200" dirty="0">
                <a:solidFill>
                  <a:schemeClr val="tx1">
                    <a:lumMod val="95000"/>
                    <a:lumOff val="5000"/>
                  </a:schemeClr>
                </a:solidFill>
              </a:rPr>
              <a:t> </a:t>
            </a:r>
            <a:r>
              <a:rPr lang="en-US" sz="7200" dirty="0" err="1">
                <a:solidFill>
                  <a:schemeClr val="tx1">
                    <a:lumMod val="95000"/>
                    <a:lumOff val="5000"/>
                  </a:schemeClr>
                </a:solidFill>
              </a:rPr>
              <a:t>si</a:t>
            </a:r>
            <a:r>
              <a:rPr lang="en-US" sz="7200" dirty="0">
                <a:solidFill>
                  <a:schemeClr val="tx1">
                    <a:lumMod val="95000"/>
                    <a:lumOff val="5000"/>
                  </a:schemeClr>
                </a:solidFill>
              </a:rPr>
              <a:t> </a:t>
            </a:r>
            <a:r>
              <a:rPr lang="en-US" sz="7200" dirty="0" err="1">
                <a:solidFill>
                  <a:schemeClr val="tx1">
                    <a:lumMod val="95000"/>
                    <a:lumOff val="5000"/>
                  </a:schemeClr>
                </a:solidFill>
              </a:rPr>
              <a:t>amplificarea</a:t>
            </a:r>
            <a:r>
              <a:rPr lang="en-US" sz="7200" dirty="0">
                <a:solidFill>
                  <a:schemeClr val="tx1">
                    <a:lumMod val="95000"/>
                    <a:lumOff val="5000"/>
                  </a:schemeClr>
                </a:solidFill>
              </a:rPr>
              <a:t> </a:t>
            </a:r>
            <a:r>
              <a:rPr lang="en-US" sz="7200" dirty="0" err="1">
                <a:solidFill>
                  <a:schemeClr val="tx1">
                    <a:lumMod val="95000"/>
                    <a:lumOff val="5000"/>
                  </a:schemeClr>
                </a:solidFill>
              </a:rPr>
              <a:t>circuitului</a:t>
            </a:r>
            <a:r>
              <a:rPr lang="en-US" sz="7200" dirty="0">
                <a:solidFill>
                  <a:schemeClr val="tx1">
                    <a:lumMod val="95000"/>
                    <a:lumOff val="5000"/>
                  </a:schemeClr>
                </a:solidFill>
              </a:rPr>
              <a:t> , </a:t>
            </a:r>
            <a:r>
              <a:rPr lang="en-US" sz="7200" dirty="0" err="1">
                <a:solidFill>
                  <a:schemeClr val="tx1">
                    <a:lumMod val="95000"/>
                    <a:lumOff val="5000"/>
                  </a:schemeClr>
                </a:solidFill>
              </a:rPr>
              <a:t>dar</a:t>
            </a:r>
            <a:r>
              <a:rPr lang="en-US" sz="7200" dirty="0">
                <a:solidFill>
                  <a:schemeClr val="tx1">
                    <a:lumMod val="95000"/>
                    <a:lumOff val="5000"/>
                  </a:schemeClr>
                </a:solidFill>
              </a:rPr>
              <a:t> </a:t>
            </a:r>
            <a:r>
              <a:rPr lang="en-US" sz="7200" dirty="0" err="1">
                <a:solidFill>
                  <a:schemeClr val="tx1">
                    <a:lumMod val="95000"/>
                    <a:lumOff val="5000"/>
                  </a:schemeClr>
                </a:solidFill>
              </a:rPr>
              <a:t>si</a:t>
            </a:r>
            <a:r>
              <a:rPr lang="en-US" sz="7200" dirty="0">
                <a:solidFill>
                  <a:schemeClr val="tx1">
                    <a:lumMod val="95000"/>
                    <a:lumOff val="5000"/>
                  </a:schemeClr>
                </a:solidFill>
              </a:rPr>
              <a:t> </a:t>
            </a:r>
            <a:r>
              <a:rPr lang="en-US" sz="7200" dirty="0" err="1">
                <a:solidFill>
                  <a:schemeClr val="tx1">
                    <a:lumMod val="95000"/>
                    <a:lumOff val="5000"/>
                  </a:schemeClr>
                </a:solidFill>
              </a:rPr>
              <a:t>regiunea</a:t>
            </a:r>
            <a:r>
              <a:rPr lang="en-US" sz="7200" dirty="0">
                <a:solidFill>
                  <a:schemeClr val="tx1">
                    <a:lumMod val="95000"/>
                    <a:lumOff val="5000"/>
                  </a:schemeClr>
                </a:solidFill>
              </a:rPr>
              <a:t> active.</a:t>
            </a:r>
            <a:endParaRPr lang="ro-RO" sz="7200" dirty="0">
              <a:solidFill>
                <a:schemeClr val="tx1">
                  <a:lumMod val="95000"/>
                  <a:lumOff val="5000"/>
                </a:schemeClr>
              </a:solidFill>
            </a:endParaRPr>
          </a:p>
          <a:p>
            <a:pPr marL="171450" indent="-171450">
              <a:buFont typeface="Arial" panose="020B0604020202020204" pitchFamily="34" charset="0"/>
              <a:buChar char="•"/>
            </a:pPr>
            <a:r>
              <a:rPr lang="ro-RO" sz="7200" dirty="0">
                <a:solidFill>
                  <a:schemeClr val="tx1">
                    <a:lumMod val="95000"/>
                    <a:lumOff val="5000"/>
                  </a:schemeClr>
                </a:solidFill>
              </a:rPr>
              <a:t>Dacă dorim să accesăm prezentarea powerpoint</a:t>
            </a:r>
            <a:r>
              <a:rPr lang="en-US" sz="7200" dirty="0">
                <a:solidFill>
                  <a:schemeClr val="tx1">
                    <a:lumMod val="95000"/>
                    <a:lumOff val="5000"/>
                  </a:schemeClr>
                </a:solidFill>
              </a:rPr>
              <a:t> </a:t>
            </a:r>
            <a:r>
              <a:rPr lang="en-US" sz="7200" dirty="0" err="1">
                <a:solidFill>
                  <a:schemeClr val="tx1">
                    <a:lumMod val="95000"/>
                    <a:lumOff val="5000"/>
                  </a:schemeClr>
                </a:solidFill>
              </a:rPr>
              <a:t>sau</a:t>
            </a:r>
            <a:r>
              <a:rPr lang="en-US" sz="7200" dirty="0">
                <a:solidFill>
                  <a:schemeClr val="tx1">
                    <a:lumMod val="95000"/>
                    <a:lumOff val="5000"/>
                  </a:schemeClr>
                </a:solidFill>
              </a:rPr>
              <a:t> </a:t>
            </a:r>
            <a:r>
              <a:rPr lang="en-US" sz="7200" dirty="0" err="1">
                <a:solidFill>
                  <a:schemeClr val="tx1">
                    <a:lumMod val="95000"/>
                    <a:lumOff val="5000"/>
                  </a:schemeClr>
                </a:solidFill>
              </a:rPr>
              <a:t>documentatia</a:t>
            </a:r>
            <a:r>
              <a:rPr lang="en-US" sz="7200" dirty="0">
                <a:solidFill>
                  <a:schemeClr val="tx1">
                    <a:lumMod val="95000"/>
                    <a:lumOff val="5000"/>
                  </a:schemeClr>
                </a:solidFill>
              </a:rPr>
              <a:t> </a:t>
            </a:r>
            <a:r>
              <a:rPr lang="ro-RO" sz="7200" dirty="0">
                <a:solidFill>
                  <a:schemeClr val="tx1">
                    <a:lumMod val="95000"/>
                    <a:lumOff val="5000"/>
                  </a:schemeClr>
                </a:solidFill>
              </a:rPr>
              <a:t>o putem face din meniul</a:t>
            </a:r>
            <a:r>
              <a:rPr lang="en-US" sz="7200" dirty="0">
                <a:solidFill>
                  <a:schemeClr val="tx1">
                    <a:lumMod val="95000"/>
                    <a:lumOff val="5000"/>
                  </a:schemeClr>
                </a:solidFill>
              </a:rPr>
              <a:t> </a:t>
            </a:r>
            <a:r>
              <a:rPr lang="ro-RO" sz="7200" dirty="0">
                <a:solidFill>
                  <a:schemeClr val="tx1">
                    <a:lumMod val="95000"/>
                    <a:lumOff val="5000"/>
                  </a:schemeClr>
                </a:solidFill>
              </a:rPr>
              <a:t>cu numele „P</a:t>
            </a:r>
            <a:r>
              <a:rPr lang="en-US" sz="7200" dirty="0" err="1">
                <a:solidFill>
                  <a:schemeClr val="tx1">
                    <a:lumMod val="95000"/>
                    <a:lumOff val="5000"/>
                  </a:schemeClr>
                </a:solidFill>
              </a:rPr>
              <a:t>roiect</a:t>
            </a:r>
            <a:r>
              <a:rPr lang="ro-RO" sz="7200" dirty="0">
                <a:solidFill>
                  <a:schemeClr val="tx1">
                    <a:lumMod val="95000"/>
                    <a:lumOff val="5000"/>
                  </a:schemeClr>
                </a:solidFill>
              </a:rPr>
              <a:t>”</a:t>
            </a:r>
            <a:r>
              <a:rPr lang="en-US" sz="7200" dirty="0">
                <a:solidFill>
                  <a:schemeClr val="tx1">
                    <a:lumMod val="95000"/>
                    <a:lumOff val="5000"/>
                  </a:schemeClr>
                </a:solidFill>
              </a:rPr>
              <a:t>.</a:t>
            </a:r>
            <a:endParaRPr lang="ro-RO" sz="1700" dirty="0">
              <a:solidFill>
                <a:srgbClr val="FFFFFF"/>
              </a:solidFill>
            </a:endParaRPr>
          </a:p>
          <a:p>
            <a:pPr>
              <a:lnSpc>
                <a:spcPct val="100000"/>
              </a:lnSpc>
            </a:pPr>
            <a:endParaRPr lang="en-US" sz="1700" dirty="0">
              <a:solidFill>
                <a:srgbClr val="FFFFFF"/>
              </a:solidFill>
            </a:endParaRPr>
          </a:p>
          <a:p>
            <a:pPr>
              <a:lnSpc>
                <a:spcPct val="100000"/>
              </a:lnSpc>
            </a:pPr>
            <a:endParaRPr lang="ro-RO"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marL="228600" indent="0">
              <a:lnSpc>
                <a:spcPct val="100000"/>
              </a:lnSpc>
              <a:buNone/>
            </a:pPr>
            <a:endParaRPr lang="en-001" sz="1700" dirty="0">
              <a:solidFill>
                <a:srgbClr val="FFFFFF"/>
              </a:solidFill>
            </a:endParaRPr>
          </a:p>
        </p:txBody>
      </p:sp>
      <p:pic>
        <p:nvPicPr>
          <p:cNvPr id="5" name="Picture 4" descr="Graphical user interface, diagram, application&#10;&#10;Description automatically generated">
            <a:extLst>
              <a:ext uri="{FF2B5EF4-FFF2-40B4-BE49-F238E27FC236}">
                <a16:creationId xmlns:a16="http://schemas.microsoft.com/office/drawing/2014/main" id="{01C7F0C7-12E1-48E1-BFD4-FFD621EB99C7}"/>
              </a:ext>
            </a:extLst>
          </p:cNvPr>
          <p:cNvPicPr>
            <a:picLocks noChangeAspect="1"/>
          </p:cNvPicPr>
          <p:nvPr/>
        </p:nvPicPr>
        <p:blipFill>
          <a:blip r:embed="rId3"/>
          <a:stretch>
            <a:fillRect/>
          </a:stretch>
        </p:blipFill>
        <p:spPr>
          <a:xfrm>
            <a:off x="590830" y="1587130"/>
            <a:ext cx="5037733" cy="4002805"/>
          </a:xfrm>
          <a:prstGeom prst="rect">
            <a:avLst/>
          </a:prstGeom>
        </p:spPr>
      </p:pic>
    </p:spTree>
    <p:extLst>
      <p:ext uri="{BB962C8B-B14F-4D97-AF65-F5344CB8AC3E}">
        <p14:creationId xmlns:p14="http://schemas.microsoft.com/office/powerpoint/2010/main" val="1768686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1">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23">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25">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27">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D9146E-ED7A-4A87-90AE-C18A6287F2BB}"/>
              </a:ext>
            </a:extLst>
          </p:cNvPr>
          <p:cNvSpPr>
            <a:spLocks noGrp="1"/>
          </p:cNvSpPr>
          <p:nvPr>
            <p:ph type="title"/>
          </p:nvPr>
        </p:nvSpPr>
        <p:spPr>
          <a:xfrm>
            <a:off x="485535" y="872202"/>
            <a:ext cx="11217882" cy="1304578"/>
          </a:xfrm>
        </p:spPr>
        <p:txBody>
          <a:bodyPr anchor="b">
            <a:normAutofit fontScale="90000"/>
          </a:bodyPr>
          <a:lstStyle/>
          <a:p>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r>
              <a:rPr kumimoji="1" lang="en-US" altLang="ja-JP" sz="2000" kern="0" dirty="0">
                <a:solidFill>
                  <a:schemeClr val="tx1">
                    <a:lumMod val="95000"/>
                    <a:lumOff val="5000"/>
                  </a:schemeClr>
                </a:solidFill>
                <a:latin typeface="Route 159 Bold"/>
                <a:cs typeface="Rod" pitchFamily="49" charset="-79"/>
              </a:rPr>
              <a:t> </a:t>
            </a:r>
            <a:r>
              <a:rPr lang="ro-RO" sz="2000" dirty="0">
                <a:solidFill>
                  <a:schemeClr val="tx1">
                    <a:lumMod val="95000"/>
                    <a:lumOff val="5000"/>
                  </a:schemeClr>
                </a:solidFill>
              </a:rPr>
              <a:t>În aceste grafice sunt reprezentate semnalele tensiunilor de intrare și ieșire ale amplificatorului inversor</a:t>
            </a:r>
            <a:r>
              <a:rPr lang="en-US" sz="2000" dirty="0">
                <a:solidFill>
                  <a:schemeClr val="tx1">
                    <a:lumMod val="95000"/>
                    <a:lumOff val="5000"/>
                  </a:schemeClr>
                </a:solidFill>
              </a:rPr>
              <a:t> ,</a:t>
            </a:r>
            <a:r>
              <a:rPr lang="en-US" sz="2000" dirty="0" err="1">
                <a:solidFill>
                  <a:schemeClr val="tx1">
                    <a:lumMod val="95000"/>
                    <a:lumOff val="5000"/>
                  </a:schemeClr>
                </a:solidFill>
              </a:rPr>
              <a:t>semnale</a:t>
            </a:r>
            <a:r>
              <a:rPr lang="en-US" sz="2000" dirty="0">
                <a:solidFill>
                  <a:schemeClr val="tx1">
                    <a:lumMod val="95000"/>
                    <a:lumOff val="5000"/>
                  </a:schemeClr>
                </a:solidFill>
              </a:rPr>
              <a:t> </a:t>
            </a:r>
            <a:r>
              <a:rPr lang="ro-RO" sz="2000" dirty="0">
                <a:solidFill>
                  <a:schemeClr val="tx1">
                    <a:lumMod val="95000"/>
                    <a:lumOff val="5000"/>
                  </a:schemeClr>
                </a:solidFill>
              </a:rPr>
              <a:t>de tip sinusoidal</a:t>
            </a:r>
            <a:r>
              <a:rPr lang="en-US" sz="2000" dirty="0">
                <a:solidFill>
                  <a:schemeClr val="tx1">
                    <a:lumMod val="95000"/>
                    <a:lumOff val="5000"/>
                  </a:schemeClr>
                </a:solidFill>
              </a:rPr>
              <a:t>,</a:t>
            </a:r>
            <a:r>
              <a:rPr lang="ro-RO" sz="2000" dirty="0">
                <a:solidFill>
                  <a:schemeClr val="tx1">
                    <a:lumMod val="95000"/>
                    <a:lumOff val="5000"/>
                  </a:schemeClr>
                </a:solidFill>
              </a:rPr>
              <a:t> triunghiular</a:t>
            </a:r>
            <a:r>
              <a:rPr lang="en-US" sz="2000" dirty="0">
                <a:solidFill>
                  <a:schemeClr val="tx1">
                    <a:lumMod val="95000"/>
                    <a:lumOff val="5000"/>
                  </a:schemeClr>
                </a:solidFill>
              </a:rPr>
              <a:t> </a:t>
            </a:r>
            <a:r>
              <a:rPr lang="en-US" sz="2000" dirty="0" err="1">
                <a:solidFill>
                  <a:schemeClr val="tx1">
                    <a:lumMod val="95000"/>
                    <a:lumOff val="5000"/>
                  </a:schemeClr>
                </a:solidFill>
              </a:rPr>
              <a:t>si</a:t>
            </a:r>
            <a:r>
              <a:rPr lang="en-US" sz="2000" dirty="0">
                <a:solidFill>
                  <a:schemeClr val="tx1">
                    <a:lumMod val="95000"/>
                    <a:lumOff val="5000"/>
                  </a:schemeClr>
                </a:solidFill>
              </a:rPr>
              <a:t> </a:t>
            </a:r>
            <a:r>
              <a:rPr lang="en-US" sz="2000" dirty="0" err="1">
                <a:solidFill>
                  <a:schemeClr val="tx1">
                    <a:lumMod val="95000"/>
                    <a:lumOff val="5000"/>
                  </a:schemeClr>
                </a:solidFill>
              </a:rPr>
              <a:t>dreptunghiular</a:t>
            </a:r>
            <a:r>
              <a:rPr lang="ro-RO" sz="2000" dirty="0">
                <a:solidFill>
                  <a:schemeClr val="tx1">
                    <a:lumMod val="95000"/>
                    <a:lumOff val="5000"/>
                  </a:schemeClr>
                </a:solidFill>
              </a:rPr>
              <a:t> </a:t>
            </a:r>
            <a:r>
              <a:rPr lang="en-US" sz="2000" dirty="0">
                <a:solidFill>
                  <a:schemeClr val="tx1">
                    <a:lumMod val="95000"/>
                    <a:lumOff val="5000"/>
                  </a:schemeClr>
                </a:solidFill>
              </a:rPr>
              <a:t>.In </a:t>
            </a:r>
            <a:r>
              <a:rPr lang="en-US" sz="2000" dirty="0" err="1">
                <a:solidFill>
                  <a:schemeClr val="tx1">
                    <a:lumMod val="95000"/>
                    <a:lumOff val="5000"/>
                  </a:schemeClr>
                </a:solidFill>
              </a:rPr>
              <a:t>acelasi</a:t>
            </a:r>
            <a:r>
              <a:rPr lang="en-US" sz="2000" dirty="0">
                <a:solidFill>
                  <a:schemeClr val="tx1">
                    <a:lumMod val="95000"/>
                    <a:lumOff val="5000"/>
                  </a:schemeClr>
                </a:solidFill>
              </a:rPr>
              <a:t> </a:t>
            </a:r>
            <a:r>
              <a:rPr lang="en-US" sz="2000" dirty="0" err="1">
                <a:solidFill>
                  <a:schemeClr val="tx1">
                    <a:lumMod val="95000"/>
                    <a:lumOff val="5000"/>
                  </a:schemeClr>
                </a:solidFill>
              </a:rPr>
              <a:t>timp</a:t>
            </a:r>
            <a:r>
              <a:rPr lang="en-US" sz="2000" dirty="0">
                <a:solidFill>
                  <a:schemeClr val="tx1">
                    <a:lumMod val="95000"/>
                    <a:lumOff val="5000"/>
                  </a:schemeClr>
                </a:solidFill>
              </a:rPr>
              <a:t> </a:t>
            </a:r>
            <a:r>
              <a:rPr lang="en-US" sz="2000" dirty="0" err="1">
                <a:solidFill>
                  <a:schemeClr val="tx1">
                    <a:lumMod val="95000"/>
                    <a:lumOff val="5000"/>
                  </a:schemeClr>
                </a:solidFill>
              </a:rPr>
              <a:t>este</a:t>
            </a:r>
            <a:r>
              <a:rPr lang="en-US" sz="2000" dirty="0">
                <a:solidFill>
                  <a:schemeClr val="tx1">
                    <a:lumMod val="95000"/>
                    <a:lumOff val="5000"/>
                  </a:schemeClr>
                </a:solidFill>
              </a:rPr>
              <a:t> </a:t>
            </a:r>
            <a:r>
              <a:rPr lang="en-US" sz="2000" dirty="0" err="1">
                <a:solidFill>
                  <a:schemeClr val="tx1">
                    <a:lumMod val="95000"/>
                    <a:lumOff val="5000"/>
                  </a:schemeClr>
                </a:solidFill>
              </a:rPr>
              <a:t>reprezentata</a:t>
            </a:r>
            <a:r>
              <a:rPr lang="en-US" sz="2000" dirty="0">
                <a:solidFill>
                  <a:schemeClr val="tx1">
                    <a:lumMod val="95000"/>
                    <a:lumOff val="5000"/>
                  </a:schemeClr>
                </a:solidFill>
              </a:rPr>
              <a:t> </a:t>
            </a:r>
            <a:r>
              <a:rPr lang="en-US" sz="2000" dirty="0" err="1">
                <a:solidFill>
                  <a:schemeClr val="tx1">
                    <a:lumMod val="95000"/>
                    <a:lumOff val="5000"/>
                  </a:schemeClr>
                </a:solidFill>
              </a:rPr>
              <a:t>si</a:t>
            </a:r>
            <a:r>
              <a:rPr lang="ro-RO" sz="2000" dirty="0">
                <a:solidFill>
                  <a:schemeClr val="tx1">
                    <a:lumMod val="95000"/>
                    <a:lumOff val="5000"/>
                  </a:schemeClr>
                </a:solidFill>
              </a:rPr>
              <a:t> caracteristica statică de transfer în tensiune (limitată si normală).</a:t>
            </a:r>
            <a:br>
              <a:rPr lang="ro-RO" sz="4400" dirty="0">
                <a:solidFill>
                  <a:schemeClr val="bg1">
                    <a:lumMod val="85000"/>
                  </a:schemeClr>
                </a:solidFill>
              </a:rPr>
            </a:br>
            <a:endParaRPr lang="en-001" sz="4400" b="1" dirty="0">
              <a:solidFill>
                <a:srgbClr val="FFFFFF"/>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58DB14E-DB79-45F9-A318-0BB99F018D14}"/>
              </a:ext>
            </a:extLst>
          </p:cNvPr>
          <p:cNvSpPr>
            <a:spLocks noGrp="1"/>
          </p:cNvSpPr>
          <p:nvPr>
            <p:ph idx="1"/>
          </p:nvPr>
        </p:nvSpPr>
        <p:spPr>
          <a:xfrm>
            <a:off x="5737915" y="1587130"/>
            <a:ext cx="5796580" cy="4398668"/>
          </a:xfrm>
        </p:spPr>
        <p:txBody>
          <a:bodyPr>
            <a:normAutofit/>
          </a:bodyPr>
          <a:lstStyle/>
          <a:p>
            <a:pPr marL="228600" indent="0">
              <a:lnSpc>
                <a:spcPct val="100000"/>
              </a:lnSpc>
              <a:buNone/>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ro-RO"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a:lnSpc>
                <a:spcPct val="100000"/>
              </a:lnSpc>
            </a:pPr>
            <a:endParaRPr lang="en-US" sz="1700" dirty="0">
              <a:solidFill>
                <a:srgbClr val="FFFFFF"/>
              </a:solidFill>
            </a:endParaRPr>
          </a:p>
          <a:p>
            <a:pPr marL="228600" indent="0">
              <a:lnSpc>
                <a:spcPct val="100000"/>
              </a:lnSpc>
              <a:buNone/>
            </a:pPr>
            <a:endParaRPr lang="en-001" sz="1700" dirty="0">
              <a:solidFill>
                <a:srgbClr val="FFFFFF"/>
              </a:solidFill>
            </a:endParaRPr>
          </a:p>
        </p:txBody>
      </p:sp>
      <p:pic>
        <p:nvPicPr>
          <p:cNvPr id="5" name="Picture 4" descr="Chart, line chart&#10;&#10;Description automatically generated">
            <a:extLst>
              <a:ext uri="{FF2B5EF4-FFF2-40B4-BE49-F238E27FC236}">
                <a16:creationId xmlns:a16="http://schemas.microsoft.com/office/drawing/2014/main" id="{3029042D-4E52-43DB-843D-B1404AC66A75}"/>
              </a:ext>
            </a:extLst>
          </p:cNvPr>
          <p:cNvPicPr>
            <a:picLocks noChangeAspect="1"/>
          </p:cNvPicPr>
          <p:nvPr/>
        </p:nvPicPr>
        <p:blipFill>
          <a:blip r:embed="rId3"/>
          <a:stretch>
            <a:fillRect/>
          </a:stretch>
        </p:blipFill>
        <p:spPr>
          <a:xfrm>
            <a:off x="463696" y="2342425"/>
            <a:ext cx="3644142" cy="1629499"/>
          </a:xfrm>
          <a:prstGeom prst="rect">
            <a:avLst/>
          </a:prstGeom>
        </p:spPr>
      </p:pic>
      <p:pic>
        <p:nvPicPr>
          <p:cNvPr id="7" name="Picture 6" descr="Chart, line chart&#10;&#10;Description automatically generated">
            <a:extLst>
              <a:ext uri="{FF2B5EF4-FFF2-40B4-BE49-F238E27FC236}">
                <a16:creationId xmlns:a16="http://schemas.microsoft.com/office/drawing/2014/main" id="{F6394A27-A128-4205-B317-180D086B4C72}"/>
              </a:ext>
            </a:extLst>
          </p:cNvPr>
          <p:cNvPicPr>
            <a:picLocks noChangeAspect="1"/>
          </p:cNvPicPr>
          <p:nvPr/>
        </p:nvPicPr>
        <p:blipFill>
          <a:blip r:embed="rId4"/>
          <a:stretch>
            <a:fillRect/>
          </a:stretch>
        </p:blipFill>
        <p:spPr>
          <a:xfrm>
            <a:off x="4052811" y="1408847"/>
            <a:ext cx="4083329" cy="1842294"/>
          </a:xfrm>
          <a:prstGeom prst="rect">
            <a:avLst/>
          </a:prstGeom>
        </p:spPr>
      </p:pic>
      <p:pic>
        <p:nvPicPr>
          <p:cNvPr id="11" name="Picture 10" descr="Chart&#10;&#10;Description automatically generated">
            <a:extLst>
              <a:ext uri="{FF2B5EF4-FFF2-40B4-BE49-F238E27FC236}">
                <a16:creationId xmlns:a16="http://schemas.microsoft.com/office/drawing/2014/main" id="{8C69B221-33C0-47D6-AA1B-7B8AAA0290C8}"/>
              </a:ext>
            </a:extLst>
          </p:cNvPr>
          <p:cNvPicPr>
            <a:picLocks noChangeAspect="1"/>
          </p:cNvPicPr>
          <p:nvPr/>
        </p:nvPicPr>
        <p:blipFill>
          <a:blip r:embed="rId5"/>
          <a:stretch>
            <a:fillRect/>
          </a:stretch>
        </p:blipFill>
        <p:spPr>
          <a:xfrm>
            <a:off x="7943890" y="2546949"/>
            <a:ext cx="3746906" cy="1748826"/>
          </a:xfrm>
          <a:prstGeom prst="rect">
            <a:avLst/>
          </a:prstGeom>
        </p:spPr>
      </p:pic>
      <p:pic>
        <p:nvPicPr>
          <p:cNvPr id="15" name="Picture 14" descr="Chart, line chart, scatter chart&#10;&#10;Description automatically generated">
            <a:extLst>
              <a:ext uri="{FF2B5EF4-FFF2-40B4-BE49-F238E27FC236}">
                <a16:creationId xmlns:a16="http://schemas.microsoft.com/office/drawing/2014/main" id="{CD8C735D-4D92-4F8F-8B67-3DC56FD2C5A8}"/>
              </a:ext>
            </a:extLst>
          </p:cNvPr>
          <p:cNvPicPr>
            <a:picLocks noChangeAspect="1"/>
          </p:cNvPicPr>
          <p:nvPr/>
        </p:nvPicPr>
        <p:blipFill>
          <a:blip r:embed="rId6"/>
          <a:stretch>
            <a:fillRect/>
          </a:stretch>
        </p:blipFill>
        <p:spPr>
          <a:xfrm>
            <a:off x="514234" y="4446949"/>
            <a:ext cx="5073809" cy="1965045"/>
          </a:xfrm>
          <a:prstGeom prst="rect">
            <a:avLst/>
          </a:prstGeom>
        </p:spPr>
      </p:pic>
      <p:pic>
        <p:nvPicPr>
          <p:cNvPr id="18" name="Picture 17" descr="Chart, line chart&#10;&#10;Description automatically generated">
            <a:extLst>
              <a:ext uri="{FF2B5EF4-FFF2-40B4-BE49-F238E27FC236}">
                <a16:creationId xmlns:a16="http://schemas.microsoft.com/office/drawing/2014/main" id="{B01F5411-E585-4977-B6C0-723EC09EEC94}"/>
              </a:ext>
            </a:extLst>
          </p:cNvPr>
          <p:cNvPicPr>
            <a:picLocks noChangeAspect="1"/>
          </p:cNvPicPr>
          <p:nvPr/>
        </p:nvPicPr>
        <p:blipFill>
          <a:blip r:embed="rId7"/>
          <a:stretch>
            <a:fillRect/>
          </a:stretch>
        </p:blipFill>
        <p:spPr>
          <a:xfrm>
            <a:off x="6451035" y="4443089"/>
            <a:ext cx="4934347" cy="1897826"/>
          </a:xfrm>
          <a:prstGeom prst="rect">
            <a:avLst/>
          </a:prstGeom>
        </p:spPr>
      </p:pic>
    </p:spTree>
    <p:extLst>
      <p:ext uri="{BB962C8B-B14F-4D97-AF65-F5344CB8AC3E}">
        <p14:creationId xmlns:p14="http://schemas.microsoft.com/office/powerpoint/2010/main" val="3385813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1">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23">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25">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27">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D9146E-ED7A-4A87-90AE-C18A6287F2BB}"/>
              </a:ext>
            </a:extLst>
          </p:cNvPr>
          <p:cNvSpPr>
            <a:spLocks noGrp="1"/>
          </p:cNvSpPr>
          <p:nvPr>
            <p:ph type="title"/>
          </p:nvPr>
        </p:nvSpPr>
        <p:spPr>
          <a:xfrm>
            <a:off x="1892158" y="512812"/>
            <a:ext cx="2870061" cy="1317071"/>
          </a:xfrm>
        </p:spPr>
        <p:txBody>
          <a:bodyPr anchor="b">
            <a:normAutofit fontScale="90000"/>
          </a:bodyPr>
          <a:lstStyle/>
          <a:p>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r>
              <a:rPr kumimoji="1" lang="en-US" altLang="ja-JP" sz="6700" kern="0" dirty="0" err="1">
                <a:solidFill>
                  <a:schemeClr val="tx1">
                    <a:lumMod val="95000"/>
                    <a:lumOff val="5000"/>
                  </a:schemeClr>
                </a:solidFill>
                <a:latin typeface="Route 159 Bold"/>
                <a:cs typeface="Rod" pitchFamily="49" charset="-79"/>
              </a:rPr>
              <a:t>Teorie</a:t>
            </a:r>
            <a:r>
              <a:rPr kumimoji="1" lang="en-US" altLang="ja-JP" sz="6700" kern="0" dirty="0">
                <a:solidFill>
                  <a:schemeClr val="tx1">
                    <a:lumMod val="95000"/>
                    <a:lumOff val="5000"/>
                  </a:schemeClr>
                </a:solidFill>
                <a:latin typeface="Route 159 Bold"/>
                <a:cs typeface="Rod" pitchFamily="49" charset="-79"/>
              </a:rPr>
              <a:t>:</a:t>
            </a:r>
            <a:br>
              <a:rPr lang="ro-RO" sz="4400" dirty="0">
                <a:solidFill>
                  <a:schemeClr val="bg1">
                    <a:lumMod val="85000"/>
                  </a:schemeClr>
                </a:solidFill>
              </a:rPr>
            </a:br>
            <a:endParaRPr lang="en-001" sz="4400" b="1" dirty="0">
              <a:solidFill>
                <a:srgbClr val="FFFFFF"/>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8DB14E-DB79-45F9-A318-0BB99F018D14}"/>
                  </a:ext>
                </a:extLst>
              </p:cNvPr>
              <p:cNvSpPr>
                <a:spLocks noGrp="1"/>
              </p:cNvSpPr>
              <p:nvPr>
                <p:ph idx="1"/>
              </p:nvPr>
            </p:nvSpPr>
            <p:spPr>
              <a:xfrm>
                <a:off x="5737915" y="1587130"/>
                <a:ext cx="5796580" cy="4398668"/>
              </a:xfrm>
            </p:spPr>
            <p:txBody>
              <a:bodyPr>
                <a:normAutofit lnSpcReduction="10000"/>
              </a:bodyPr>
              <a:lstStyle/>
              <a:p>
                <a:pPr marL="171450" indent="-171450">
                  <a:buFont typeface="Arial" panose="020B0604020202020204" pitchFamily="34" charset="0"/>
                  <a:buChar char="•"/>
                </a:pPr>
                <a:r>
                  <a:rPr lang="ro-RO" sz="1200" dirty="0">
                    <a:solidFill>
                      <a:schemeClr val="tx1">
                        <a:lumMod val="95000"/>
                        <a:lumOff val="5000"/>
                      </a:schemeClr>
                    </a:solidFill>
                  </a:rPr>
                  <a:t>Amplificatorul este un tripol activ ce furnizează la ieşire un semnal Vo(t) cu aceeaşi formă de variaţie în timp ca a semnalului de intrare Vi(t).</a:t>
                </a:r>
              </a:p>
              <a:p>
                <a:pPr marL="171450" indent="-171450">
                  <a:buFont typeface="Arial" panose="020B0604020202020204" pitchFamily="34" charset="0"/>
                  <a:buChar char="•"/>
                </a:pPr>
                <a:r>
                  <a:rPr lang="ro-RO" sz="1200" dirty="0">
                    <a:solidFill>
                      <a:schemeClr val="tx1">
                        <a:lumMod val="95000"/>
                        <a:lumOff val="5000"/>
                      </a:schemeClr>
                    </a:solidFill>
                  </a:rPr>
                  <a:t>Alimentarea amplificatorelor se face cu surse de tensiune continue (cc). </a:t>
                </a:r>
              </a:p>
              <a:p>
                <a:pPr marL="171450" indent="-171450">
                  <a:buFont typeface="Arial" panose="020B0604020202020204" pitchFamily="34" charset="0"/>
                  <a:buChar char="•"/>
                </a:pPr>
                <a:r>
                  <a:rPr lang="ro-RO" sz="1200" dirty="0">
                    <a:solidFill>
                      <a:schemeClr val="tx1">
                        <a:lumMod val="95000"/>
                        <a:lumOff val="5000"/>
                      </a:schemeClr>
                    </a:solidFill>
                  </a:rPr>
                  <a:t>În general acestea au 2 tensiuni de alimentare.Una în dominul pozitiv</a:t>
                </a:r>
                <a:r>
                  <a:rPr lang="en-US" sz="1200" dirty="0">
                    <a:solidFill>
                      <a:schemeClr val="tx1">
                        <a:lumMod val="95000"/>
                        <a:lumOff val="5000"/>
                      </a:schemeClr>
                    </a:solidFill>
                  </a:rPr>
                  <a:t>,</a:t>
                </a:r>
                <a:r>
                  <a:rPr lang="ro-RO" sz="1200" dirty="0">
                    <a:solidFill>
                      <a:schemeClr val="tx1">
                        <a:lumMod val="95000"/>
                        <a:lumOff val="5000"/>
                      </a:schemeClr>
                    </a:solidFill>
                  </a:rPr>
                  <a:t>iar cealaltă în domeniul negativ</a:t>
                </a:r>
                <a:r>
                  <a:rPr lang="en-US" sz="1200" dirty="0">
                    <a:solidFill>
                      <a:schemeClr val="tx1">
                        <a:lumMod val="95000"/>
                        <a:lumOff val="5000"/>
                      </a:schemeClr>
                    </a:solidFill>
                  </a:rPr>
                  <a:t>.</a:t>
                </a:r>
              </a:p>
              <a:p>
                <a:pPr marL="0" indent="0">
                  <a:buNone/>
                </a:pPr>
                <a:endParaRPr lang="en-US" sz="1200" dirty="0">
                  <a:solidFill>
                    <a:schemeClr val="tx1">
                      <a:lumMod val="95000"/>
                      <a:lumOff val="5000"/>
                    </a:schemeClr>
                  </a:solidFill>
                </a:endParaRPr>
              </a:p>
              <a:p>
                <a:pPr marL="0" indent="0">
                  <a:buNone/>
                </a:pPr>
                <a:endParaRPr lang="en-US" sz="1200" dirty="0">
                  <a:solidFill>
                    <a:schemeClr val="tx1">
                      <a:lumMod val="95000"/>
                      <a:lumOff val="5000"/>
                    </a:schemeClr>
                  </a:solidFill>
                </a:endParaRPr>
              </a:p>
              <a:p>
                <a:pPr marL="171450" indent="-171450">
                  <a:buFont typeface="Arial" panose="020B0604020202020204" pitchFamily="34" charset="0"/>
                  <a:buChar char="•"/>
                </a:pPr>
                <a:r>
                  <a:rPr lang="ro-RO" sz="1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Amplificator inversor</a:t>
                </a:r>
                <a:r>
                  <a:rPr lang="en-US" sz="1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t>
                </a:r>
              </a:p>
              <a:p>
                <a:pPr marL="171450" indent="-171450">
                  <a:buFont typeface="Arial" panose="020B0604020202020204" pitchFamily="34" charset="0"/>
                  <a:buChar char="•"/>
                </a:pPr>
                <a:r>
                  <a:rPr lang="ro-RO" sz="1600" b="1" spc="150" dirty="0">
                    <a:ln w="11430"/>
                    <a:solidFill>
                      <a:srgbClr val="F8F8F8"/>
                    </a:solidFill>
                    <a:effectLst>
                      <a:outerShdw blurRad="25400" algn="tl" rotWithShape="0">
                        <a:srgbClr val="000000">
                          <a:alpha val="43000"/>
                        </a:srgbClr>
                      </a:outerShdw>
                    </a:effectLst>
                    <a:latin typeface="Calibri"/>
                    <a:ea typeface="Calibri"/>
                    <a:cs typeface="Times New Roman"/>
                  </a:rPr>
                  <a:t>Av = </a:t>
                </a:r>
                <a14:m>
                  <m:oMath xmlns:m="http://schemas.openxmlformats.org/officeDocument/2006/math">
                    <m:f>
                      <m:fPr>
                        <m:ctrlPr>
                          <a:rPr lang="ro-RO" sz="16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fPr>
                      <m:num>
                        <m:sSub>
                          <m:sSubPr>
                            <m:ctrlPr>
                              <a:rPr lang="ro-RO" sz="16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600" b="1" i="1" spc="150">
                                <a:ln w="11430"/>
                                <a:solidFill>
                                  <a:srgbClr val="F8F8F8"/>
                                </a:solidFill>
                                <a:effectLst>
                                  <a:outerShdw blurRad="25400" algn="tl" rotWithShape="0">
                                    <a:srgbClr val="000000">
                                      <a:alpha val="43000"/>
                                    </a:srgbClr>
                                  </a:outerShdw>
                                </a:effectLst>
                                <a:latin typeface="Cambria Math"/>
                                <a:ea typeface="Calibri"/>
                                <a:cs typeface="Times New Roman"/>
                              </a:rPr>
                              <m:t>𝑉</m:t>
                            </m:r>
                          </m:e>
                          <m:sub>
                            <m:r>
                              <a:rPr lang="ro-RO" sz="1600" b="1" i="1" spc="150">
                                <a:ln w="11430"/>
                                <a:solidFill>
                                  <a:srgbClr val="F8F8F8"/>
                                </a:solidFill>
                                <a:effectLst>
                                  <a:outerShdw blurRad="25400" algn="tl" rotWithShape="0">
                                    <a:srgbClr val="000000">
                                      <a:alpha val="43000"/>
                                    </a:srgbClr>
                                  </a:outerShdw>
                                </a:effectLst>
                                <a:latin typeface="Cambria Math"/>
                                <a:ea typeface="Calibri"/>
                                <a:cs typeface="Times New Roman"/>
                              </a:rPr>
                              <m:t>𝑜</m:t>
                            </m:r>
                          </m:sub>
                        </m:sSub>
                      </m:num>
                      <m:den>
                        <m:sSub>
                          <m:sSubPr>
                            <m:ctrlPr>
                              <a:rPr lang="ro-RO" sz="16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600" b="1" i="1" spc="150">
                                <a:ln w="11430"/>
                                <a:solidFill>
                                  <a:srgbClr val="F8F8F8"/>
                                </a:solidFill>
                                <a:effectLst>
                                  <a:outerShdw blurRad="25400" algn="tl" rotWithShape="0">
                                    <a:srgbClr val="000000">
                                      <a:alpha val="43000"/>
                                    </a:srgbClr>
                                  </a:outerShdw>
                                </a:effectLst>
                                <a:latin typeface="Cambria Math"/>
                                <a:ea typeface="Calibri"/>
                                <a:cs typeface="Times New Roman"/>
                              </a:rPr>
                              <m:t>𝑉</m:t>
                            </m:r>
                          </m:e>
                          <m:sub>
                            <m:r>
                              <a:rPr lang="ro-RO" sz="1600" b="1" i="1" spc="150">
                                <a:ln w="11430"/>
                                <a:solidFill>
                                  <a:srgbClr val="F8F8F8"/>
                                </a:solidFill>
                                <a:effectLst>
                                  <a:outerShdw blurRad="25400" algn="tl" rotWithShape="0">
                                    <a:srgbClr val="000000">
                                      <a:alpha val="43000"/>
                                    </a:srgbClr>
                                  </a:outerShdw>
                                </a:effectLst>
                                <a:latin typeface="Cambria Math"/>
                                <a:ea typeface="Calibri"/>
                                <a:cs typeface="Times New Roman"/>
                              </a:rPr>
                              <m:t>𝑖𝑛</m:t>
                            </m:r>
                          </m:sub>
                        </m:sSub>
                      </m:den>
                    </m:f>
                    <m:r>
                      <a:rPr lang="ro-RO" sz="1600" b="1" i="1" spc="150">
                        <a:ln w="11430"/>
                        <a:solidFill>
                          <a:srgbClr val="F8F8F8"/>
                        </a:solidFill>
                        <a:effectLst>
                          <a:outerShdw blurRad="25400" algn="tl" rotWithShape="0">
                            <a:srgbClr val="000000">
                              <a:alpha val="43000"/>
                            </a:srgbClr>
                          </a:outerShdw>
                        </a:effectLst>
                        <a:latin typeface="Cambria Math"/>
                        <a:ea typeface="Calibri"/>
                        <a:cs typeface="Times New Roman"/>
                      </a:rPr>
                      <m:t>=</m:t>
                    </m:r>
                    <m:r>
                      <a:rPr lang="en-US" sz="16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m:t>
                    </m:r>
                    <m:f>
                      <m:fPr>
                        <m:ctrlPr>
                          <a:rPr lang="ro-RO" sz="16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fPr>
                      <m:num>
                        <m:sSub>
                          <m:sSubPr>
                            <m:ctrlPr>
                              <a:rPr lang="ro-RO" sz="16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600" b="1" i="1" spc="150">
                                <a:ln w="11430"/>
                                <a:solidFill>
                                  <a:srgbClr val="F8F8F8"/>
                                </a:solidFill>
                                <a:effectLst>
                                  <a:outerShdw blurRad="25400" algn="tl" rotWithShape="0">
                                    <a:srgbClr val="000000">
                                      <a:alpha val="43000"/>
                                    </a:srgbClr>
                                  </a:outerShdw>
                                </a:effectLst>
                                <a:latin typeface="Cambria Math"/>
                                <a:ea typeface="Calibri"/>
                                <a:cs typeface="Times New Roman"/>
                              </a:rPr>
                              <m:t>𝑅</m:t>
                            </m:r>
                          </m:e>
                          <m:sub>
                            <m:r>
                              <a:rPr lang="ro-RO" sz="1600" b="1" i="1" spc="150">
                                <a:ln w="11430"/>
                                <a:solidFill>
                                  <a:srgbClr val="F8F8F8"/>
                                </a:solidFill>
                                <a:effectLst>
                                  <a:outerShdw blurRad="25400" algn="tl" rotWithShape="0">
                                    <a:srgbClr val="000000">
                                      <a:alpha val="43000"/>
                                    </a:srgbClr>
                                  </a:outerShdw>
                                </a:effectLst>
                                <a:latin typeface="Cambria Math"/>
                                <a:ea typeface="Calibri"/>
                                <a:cs typeface="Times New Roman"/>
                              </a:rPr>
                              <m:t>2</m:t>
                            </m:r>
                          </m:sub>
                        </m:sSub>
                      </m:num>
                      <m:den>
                        <m:sSub>
                          <m:sSubPr>
                            <m:ctrlPr>
                              <a:rPr lang="ro-RO" sz="16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600" b="1" i="1" spc="150">
                                <a:ln w="11430"/>
                                <a:solidFill>
                                  <a:srgbClr val="F8F8F8"/>
                                </a:solidFill>
                                <a:effectLst>
                                  <a:outerShdw blurRad="25400" algn="tl" rotWithShape="0">
                                    <a:srgbClr val="000000">
                                      <a:alpha val="43000"/>
                                    </a:srgbClr>
                                  </a:outerShdw>
                                </a:effectLst>
                                <a:latin typeface="Cambria Math"/>
                                <a:ea typeface="Calibri"/>
                                <a:cs typeface="Times New Roman"/>
                              </a:rPr>
                              <m:t>𝑅</m:t>
                            </m:r>
                          </m:e>
                          <m:sub>
                            <m:r>
                              <a:rPr lang="ro-RO" sz="1600" b="1" i="1" spc="150">
                                <a:ln w="11430"/>
                                <a:solidFill>
                                  <a:srgbClr val="F8F8F8"/>
                                </a:solidFill>
                                <a:effectLst>
                                  <a:outerShdw blurRad="25400" algn="tl" rotWithShape="0">
                                    <a:srgbClr val="000000">
                                      <a:alpha val="43000"/>
                                    </a:srgbClr>
                                  </a:outerShdw>
                                </a:effectLst>
                                <a:latin typeface="Cambria Math"/>
                                <a:ea typeface="Calibri"/>
                                <a:cs typeface="Times New Roman"/>
                              </a:rPr>
                              <m:t>1</m:t>
                            </m:r>
                          </m:sub>
                        </m:sSub>
                      </m:den>
                    </m:f>
                  </m:oMath>
                </a14:m>
                <a:r>
                  <a:rPr lang="en-US" sz="100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                        </a:t>
                </a:r>
                <a:r>
                  <a:rPr lang="en-US" sz="140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Amplificarea in </a:t>
                </a:r>
                <a:r>
                  <a:rPr lang="en-US" sz="1400" dirty="0" err="1">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tensiune</a:t>
                </a:r>
                <a:endParaRPr lang="en-US" sz="140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a:p>
                <a:pPr marL="171450" indent="-171450">
                  <a:buFont typeface="Arial" panose="020B0604020202020204" pitchFamily="34" charset="0"/>
                  <a:buChar char="•"/>
                </a:pPr>
                <a:r>
                  <a:rPr lang="en-US" sz="1400" b="1" i="1" spc="150" dirty="0">
                    <a:ln w="11430"/>
                    <a:solidFill>
                      <a:srgbClr val="F8F8F8"/>
                    </a:solidFill>
                    <a:effectLst>
                      <a:outerShdw blurRad="25400" algn="tl" rotWithShape="0">
                        <a:srgbClr val="000000">
                          <a:alpha val="43000"/>
                        </a:srgbClr>
                      </a:outerShdw>
                    </a:effectLst>
                    <a:latin typeface="Calibri Light"/>
                    <a:ea typeface="Calibri"/>
                    <a:cs typeface="Times New Roman"/>
                  </a:rPr>
                  <a:t>V</a:t>
                </a:r>
                <a:r>
                  <a:rPr lang="en-US" sz="1400" b="1" i="1" spc="150" baseline="30000" dirty="0">
                    <a:ln w="11430"/>
                    <a:solidFill>
                      <a:srgbClr val="F8F8F8"/>
                    </a:solidFill>
                    <a:effectLst>
                      <a:outerShdw blurRad="25400" algn="tl" rotWithShape="0">
                        <a:srgbClr val="000000">
                          <a:alpha val="43000"/>
                        </a:srgbClr>
                      </a:outerShdw>
                    </a:effectLst>
                    <a:latin typeface="Calibri Light"/>
                    <a:ea typeface="Calibri"/>
                    <a:cs typeface="Times New Roman"/>
                  </a:rPr>
                  <a:t>- </a:t>
                </a:r>
                <a:r>
                  <a:rPr lang="en-US" sz="1400" b="1" i="1" spc="150" dirty="0">
                    <a:ln w="11430"/>
                    <a:solidFill>
                      <a:srgbClr val="F8F8F8"/>
                    </a:solidFill>
                    <a:effectLst>
                      <a:outerShdw blurRad="25400" algn="tl" rotWithShape="0">
                        <a:srgbClr val="000000">
                          <a:alpha val="43000"/>
                        </a:srgbClr>
                      </a:outerShdw>
                    </a:effectLst>
                    <a:latin typeface="Calibri Light"/>
                    <a:ea typeface="Calibri"/>
                    <a:cs typeface="Times New Roman"/>
                  </a:rPr>
                  <a:t>= </a:t>
                </a:r>
                <a14:m>
                  <m:oMath xmlns:m="http://schemas.openxmlformats.org/officeDocument/2006/math">
                    <m:f>
                      <m:f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rPr>
                        </m:ctrlPr>
                      </m:fPr>
                      <m:num>
                        <m:r>
                          <m:rPr>
                            <m:nor/>
                          </m:rPr>
                          <a:rPr lang="en-US" sz="1400" b="1" smtClean="0">
                            <a:solidFill>
                              <a:schemeClr val="bg1">
                                <a:alpha val="70000"/>
                              </a:schemeClr>
                            </a:solidFill>
                          </a:rPr>
                          <m:t>R</m:t>
                        </m:r>
                        <m:r>
                          <m:rPr>
                            <m:nor/>
                          </m:rPr>
                          <a:rPr lang="en-US" sz="1400" b="1" baseline="-25000" smtClean="0">
                            <a:solidFill>
                              <a:schemeClr val="bg1">
                                <a:alpha val="70000"/>
                              </a:schemeClr>
                            </a:solidFill>
                          </a:rPr>
                          <m:t>2</m:t>
                        </m:r>
                      </m:num>
                      <m:den>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rPr>
                            </m:ctrlPr>
                          </m:sSubPr>
                          <m:e>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𝐑</m:t>
                            </m:r>
                          </m:e>
                          <m:sub>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𝟏</m:t>
                            </m:r>
                          </m:sub>
                        </m:sSub>
                        <m:r>
                          <a:rPr lang="en-US" sz="1400" b="1" spc="150">
                            <a:ln w="11430"/>
                            <a:solidFill>
                              <a:srgbClr val="F8F8F8"/>
                            </a:solidFill>
                            <a:effectLst>
                              <a:outerShdw blurRad="25400" algn="tl" rotWithShape="0">
                                <a:srgbClr val="000000">
                                  <a:alpha val="43000"/>
                                </a:srgbClr>
                              </a:outerShdw>
                            </a:effectLst>
                            <a:latin typeface="Cambria Math"/>
                            <a:ea typeface="Calibri"/>
                            <a:cs typeface="Times New Roman"/>
                          </a:rPr>
                          <m:t>+</m:t>
                        </m:r>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rPr>
                            </m:ctrlPr>
                          </m:sSubPr>
                          <m:e>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𝐑</m:t>
                            </m:r>
                          </m:e>
                          <m:sub>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𝟐</m:t>
                            </m:r>
                          </m:sub>
                        </m:sSub>
                      </m:den>
                    </m:f>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m:t>
                    </m:r>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𝐕</m:t>
                    </m:r>
                    <m:r>
                      <a:rPr lang="en-US" sz="1400" b="1" i="0"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𝐢</m:t>
                    </m:r>
                    <m:r>
                      <a:rPr lang="en-US" sz="1400" b="1" i="0"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m:t>
                    </m:r>
                    <m:f>
                      <m:f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rPr>
                        </m:ctrlPr>
                      </m:fPr>
                      <m:num>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rPr>
                            </m:ctrlPr>
                          </m:sSubPr>
                          <m:e>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𝐑</m:t>
                            </m:r>
                          </m:e>
                          <m:sub>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𝟏</m:t>
                            </m:r>
                          </m:sub>
                        </m:sSub>
                      </m:num>
                      <m:den>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rPr>
                            </m:ctrlPr>
                          </m:sSubPr>
                          <m:e>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𝐑</m:t>
                            </m:r>
                          </m:e>
                          <m:sub>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𝟏</m:t>
                            </m:r>
                          </m:sub>
                        </m:sSub>
                        <m:r>
                          <a:rPr lang="en-US" sz="1400" b="1" spc="150">
                            <a:ln w="11430"/>
                            <a:solidFill>
                              <a:srgbClr val="F8F8F8"/>
                            </a:solidFill>
                            <a:effectLst>
                              <a:outerShdw blurRad="25400" algn="tl" rotWithShape="0">
                                <a:srgbClr val="000000">
                                  <a:alpha val="43000"/>
                                </a:srgbClr>
                              </a:outerShdw>
                            </a:effectLst>
                            <a:latin typeface="Cambria Math"/>
                            <a:ea typeface="Calibri"/>
                            <a:cs typeface="Times New Roman"/>
                          </a:rPr>
                          <m:t>+</m:t>
                        </m:r>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rPr>
                            </m:ctrlPr>
                          </m:sSubPr>
                          <m:e>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𝐑</m:t>
                            </m:r>
                          </m:e>
                          <m:sub>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𝟐</m:t>
                            </m:r>
                          </m:sub>
                        </m:sSub>
                      </m:den>
                    </m:f>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m:t>
                    </m:r>
                    <m:r>
                      <a:rPr lang="en-US"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𝐕𝐨</m:t>
                    </m:r>
                  </m:oMath>
                </a14:m>
                <a:endParaRPr lang="en-US" sz="1400" b="1" spc="150" dirty="0">
                  <a:ln w="11430"/>
                  <a:solidFill>
                    <a:srgbClr val="F8F8F8"/>
                  </a:solidFill>
                  <a:effectLst>
                    <a:outerShdw blurRad="25400" algn="tl" rotWithShape="0">
                      <a:srgbClr val="000000">
                        <a:alpha val="43000"/>
                      </a:srgbClr>
                    </a:outerShdw>
                  </a:effectLst>
                </a:endParaRPr>
              </a:p>
              <a:p>
                <a:pPr marL="171450" indent="-171450">
                  <a:buFont typeface="Arial" panose="020B0604020202020204" pitchFamily="34" charset="0"/>
                  <a:buChar char="•"/>
                </a:pPr>
                <a:r>
                  <a:rPr lang="en-US" sz="1200" b="1" i="1" spc="150" dirty="0">
                    <a:ln w="11430"/>
                    <a:solidFill>
                      <a:srgbClr val="F8F8F8"/>
                    </a:solidFill>
                    <a:effectLst>
                      <a:outerShdw blurRad="25400" algn="tl" rotWithShape="0">
                        <a:srgbClr val="000000">
                          <a:alpha val="43000"/>
                        </a:srgbClr>
                      </a:outerShdw>
                    </a:effectLst>
                    <a:latin typeface="Calibri Light"/>
                    <a:ea typeface="Calibri"/>
                    <a:cs typeface="Times New Roman"/>
                  </a:rPr>
                  <a:t>V</a:t>
                </a:r>
                <a:r>
                  <a:rPr lang="en-US" sz="1200" b="1" i="1" spc="150" baseline="30000" dirty="0">
                    <a:ln w="11430"/>
                    <a:solidFill>
                      <a:srgbClr val="F8F8F8"/>
                    </a:solidFill>
                    <a:effectLst>
                      <a:outerShdw blurRad="25400" algn="tl" rotWithShape="0">
                        <a:srgbClr val="000000">
                          <a:alpha val="43000"/>
                        </a:srgbClr>
                      </a:outerShdw>
                    </a:effectLst>
                    <a:latin typeface="Calibri Light"/>
                    <a:ea typeface="Calibri"/>
                    <a:cs typeface="Times New Roman"/>
                  </a:rPr>
                  <a:t>+</a:t>
                </a:r>
                <a:r>
                  <a:rPr lang="en-US" sz="1200" b="1" spc="150" dirty="0">
                    <a:ln w="11430"/>
                    <a:solidFill>
                      <a:srgbClr val="F8F8F8"/>
                    </a:solidFill>
                    <a:effectLst>
                      <a:outerShdw blurRad="25400" algn="tl" rotWithShape="0">
                        <a:srgbClr val="000000">
                          <a:alpha val="43000"/>
                        </a:srgbClr>
                      </a:outerShdw>
                    </a:effectLst>
                  </a:rPr>
                  <a:t>=0</a:t>
                </a:r>
              </a:p>
              <a:p>
                <a:pPr marL="171450" indent="-171450">
                  <a:buFont typeface="Arial" panose="020B0604020202020204" pitchFamily="34" charset="0"/>
                  <a:buChar char="•"/>
                </a:pPr>
                <a:r>
                  <a:rPr lang="en-US" sz="1800" b="1" spc="150" dirty="0">
                    <a:ln w="11430"/>
                    <a:solidFill>
                      <a:srgbClr val="F8F8F8"/>
                    </a:solidFill>
                    <a:effectLst>
                      <a:outerShdw blurRad="25400" algn="tl" rotWithShape="0">
                        <a:srgbClr val="000000">
                          <a:alpha val="43000"/>
                        </a:srgbClr>
                      </a:outerShdw>
                    </a:effectLst>
                    <a:latin typeface="Calibri Light"/>
                    <a:ea typeface="Times New Roman"/>
                    <a:cs typeface="Times New Roman"/>
                  </a:rPr>
                  <a:t>V</a:t>
                </a:r>
                <a:r>
                  <a:rPr lang="en-US" sz="1800" b="1" spc="150" baseline="-25000" dirty="0">
                    <a:ln w="11430"/>
                    <a:solidFill>
                      <a:srgbClr val="F8F8F8"/>
                    </a:solidFill>
                    <a:effectLst>
                      <a:outerShdw blurRad="25400" algn="tl" rotWithShape="0">
                        <a:srgbClr val="000000">
                          <a:alpha val="43000"/>
                        </a:srgbClr>
                      </a:outerShdw>
                    </a:effectLst>
                    <a:latin typeface="Calibri Light"/>
                    <a:ea typeface="Times New Roman"/>
                    <a:cs typeface="Times New Roman"/>
                  </a:rPr>
                  <a:t>D </a:t>
                </a:r>
                <a:r>
                  <a:rPr lang="en-US" sz="1800" b="1" spc="150" dirty="0">
                    <a:ln w="11430"/>
                    <a:solidFill>
                      <a:srgbClr val="F8F8F8"/>
                    </a:solidFill>
                    <a:effectLst>
                      <a:outerShdw blurRad="25400" algn="tl" rotWithShape="0">
                        <a:srgbClr val="000000">
                          <a:alpha val="43000"/>
                        </a:srgbClr>
                      </a:outerShdw>
                    </a:effectLst>
                    <a:latin typeface="Calibri Light"/>
                    <a:ea typeface="Times New Roman"/>
                    <a:cs typeface="Times New Roman"/>
                  </a:rPr>
                  <a:t>= v </a:t>
                </a:r>
                <a:r>
                  <a:rPr lang="en-US" sz="1800" b="1" spc="150" baseline="30000" dirty="0">
                    <a:ln w="11430"/>
                    <a:solidFill>
                      <a:srgbClr val="F8F8F8"/>
                    </a:solidFill>
                    <a:effectLst>
                      <a:outerShdw blurRad="25400" algn="tl" rotWithShape="0">
                        <a:srgbClr val="000000">
                          <a:alpha val="43000"/>
                        </a:srgbClr>
                      </a:outerShdw>
                    </a:effectLst>
                    <a:latin typeface="Calibri Light"/>
                    <a:ea typeface="Times New Roman"/>
                    <a:cs typeface="Times New Roman"/>
                  </a:rPr>
                  <a:t>+</a:t>
                </a:r>
                <a:r>
                  <a:rPr lang="en-US" sz="1800" b="1" spc="150" dirty="0">
                    <a:ln w="11430"/>
                    <a:solidFill>
                      <a:srgbClr val="F8F8F8"/>
                    </a:solidFill>
                    <a:effectLst>
                      <a:outerShdw blurRad="25400" algn="tl" rotWithShape="0">
                        <a:srgbClr val="000000">
                          <a:alpha val="43000"/>
                        </a:srgbClr>
                      </a:outerShdw>
                    </a:effectLst>
                    <a:latin typeface="Calibri Light"/>
                    <a:ea typeface="Times New Roman"/>
                    <a:cs typeface="Times New Roman"/>
                  </a:rPr>
                  <a:t>-</a:t>
                </a:r>
                <a:r>
                  <a:rPr lang="en-US" sz="1800" b="1" i="1" spc="150" dirty="0">
                    <a:ln w="11430"/>
                    <a:solidFill>
                      <a:srgbClr val="F8F8F8"/>
                    </a:solidFill>
                    <a:effectLst>
                      <a:outerShdw blurRad="25400" algn="tl" rotWithShape="0">
                        <a:srgbClr val="000000">
                          <a:alpha val="43000"/>
                        </a:srgbClr>
                      </a:outerShdw>
                    </a:effectLst>
                    <a:latin typeface="Calibri Light"/>
                    <a:ea typeface="Times New Roman"/>
                    <a:cs typeface="Times New Roman"/>
                  </a:rPr>
                  <a:t> v</a:t>
                </a:r>
                <a:r>
                  <a:rPr lang="en-US" sz="1800" b="1" i="1" spc="150" baseline="30000" dirty="0">
                    <a:ln w="11430"/>
                    <a:solidFill>
                      <a:srgbClr val="F8F8F8"/>
                    </a:solidFill>
                    <a:effectLst>
                      <a:outerShdw blurRad="25400" algn="tl" rotWithShape="0">
                        <a:srgbClr val="000000">
                          <a:alpha val="43000"/>
                        </a:srgbClr>
                      </a:outerShdw>
                    </a:effectLst>
                    <a:latin typeface="Calibri Light"/>
                    <a:ea typeface="Times New Roman"/>
                    <a:cs typeface="Times New Roman"/>
                  </a:rPr>
                  <a:t>- </a:t>
                </a:r>
                <a:r>
                  <a:rPr lang="en-US" sz="1800" b="1" i="1" spc="150" dirty="0">
                    <a:ln w="11430"/>
                    <a:solidFill>
                      <a:srgbClr val="F8F8F8"/>
                    </a:solidFill>
                    <a:effectLst>
                      <a:outerShdw blurRad="25400" algn="tl" rotWithShape="0">
                        <a:srgbClr val="000000">
                          <a:alpha val="43000"/>
                        </a:srgbClr>
                      </a:outerShdw>
                    </a:effectLst>
                    <a:latin typeface="Calibri Light"/>
                    <a:ea typeface="Times New Roman"/>
                    <a:cs typeface="Times New Roman"/>
                  </a:rPr>
                  <a:t>= 0             </a:t>
                </a:r>
                <a:r>
                  <a:rPr lang="ro-RO" sz="1400" b="1" dirty="0">
                    <a:solidFill>
                      <a:schemeClr val="tx1">
                        <a:lumMod val="95000"/>
                        <a:lumOff val="5000"/>
                      </a:schemeClr>
                    </a:solidFill>
                  </a:rPr>
                  <a:t>Deoarece este cu reactie negativă</a:t>
                </a:r>
              </a:p>
              <a:p>
                <a:pPr marL="228600" indent="0" algn="ctr">
                  <a:buNone/>
                </a:pPr>
                <a:r>
                  <a:rPr lang="en-US" sz="1400" b="1" dirty="0">
                    <a:solidFill>
                      <a:schemeClr val="tx1">
                        <a:lumMod val="95000"/>
                        <a:lumOff val="5000"/>
                      </a:schemeClr>
                    </a:solidFill>
                  </a:rPr>
                  <a:t>                                              </a:t>
                </a:r>
                <a:r>
                  <a:rPr lang="ro-RO" sz="1400" b="1" dirty="0">
                    <a:solidFill>
                      <a:schemeClr val="tx1">
                        <a:lumMod val="95000"/>
                        <a:lumOff val="5000"/>
                      </a:schemeClr>
                    </a:solidFill>
                  </a:rPr>
                  <a:t>(VD=0 =&gt; V+= V-)</a:t>
                </a:r>
              </a:p>
              <a:p>
                <a:pPr marL="171450" indent="-171450">
                  <a:buFont typeface="Arial" panose="020B0604020202020204" pitchFamily="34" charset="0"/>
                  <a:buChar char="•"/>
                </a:pPr>
                <a:endParaRPr lang="ro-RO" sz="1800" b="1" spc="150" dirty="0">
                  <a:ln w="11430"/>
                  <a:solidFill>
                    <a:srgbClr val="F8F8F8"/>
                  </a:solidFill>
                  <a:effectLst>
                    <a:outerShdw blurRad="25400" algn="tl" rotWithShape="0">
                      <a:srgbClr val="000000">
                        <a:alpha val="43000"/>
                      </a:srgbClr>
                    </a:outerShdw>
                  </a:effectLst>
                  <a:latin typeface="Calibri Light"/>
                  <a:ea typeface="Times New Roman"/>
                  <a:cs typeface="Times New Roman"/>
                </a:endParaRPr>
              </a:p>
              <a:p>
                <a:pPr marL="171450" indent="-171450">
                  <a:buFont typeface="Arial" panose="020B0604020202020204" pitchFamily="34" charset="0"/>
                  <a:buChar char="•"/>
                </a:pPr>
                <a:endParaRPr lang="en-US" sz="1050" b="1" spc="150" dirty="0">
                  <a:ln w="11430"/>
                  <a:solidFill>
                    <a:srgbClr val="F8F8F8"/>
                  </a:solidFill>
                  <a:effectLst>
                    <a:outerShdw blurRad="25400" algn="tl" rotWithShape="0">
                      <a:srgbClr val="000000">
                        <a:alpha val="43000"/>
                      </a:srgbClr>
                    </a:outerShdw>
                  </a:effectLst>
                </a:endParaRPr>
              </a:p>
              <a:p>
                <a:pPr marL="171450" indent="-171450">
                  <a:buFont typeface="Arial" panose="020B0604020202020204" pitchFamily="34" charset="0"/>
                  <a:buChar char="•"/>
                </a:pPr>
                <a:endParaRPr lang="en-US" sz="1050" b="1" spc="150" dirty="0">
                  <a:ln w="11430"/>
                  <a:solidFill>
                    <a:srgbClr val="F8F8F8"/>
                  </a:solidFill>
                  <a:effectLst>
                    <a:outerShdw blurRad="25400" algn="tl" rotWithShape="0">
                      <a:srgbClr val="000000">
                        <a:alpha val="43000"/>
                      </a:srgbClr>
                    </a:outerShdw>
                  </a:effectLst>
                </a:endParaRPr>
              </a:p>
              <a:p>
                <a:pPr marL="0" indent="0">
                  <a:buNone/>
                </a:pPr>
                <a:endParaRPr lang="ro-RO" sz="1050" b="1" spc="150" dirty="0">
                  <a:ln w="11430"/>
                  <a:solidFill>
                    <a:srgbClr val="F8F8F8"/>
                  </a:solidFill>
                  <a:effectLst>
                    <a:outerShdw blurRad="25400" algn="tl" rotWithShape="0">
                      <a:srgbClr val="000000">
                        <a:alpha val="43000"/>
                      </a:srgbClr>
                    </a:outerShdw>
                  </a:effectLst>
                </a:endParaRPr>
              </a:p>
              <a:p>
                <a:pPr marL="171450" indent="-171450">
                  <a:buFont typeface="Arial" panose="020B0604020202020204" pitchFamily="34" charset="0"/>
                  <a:buChar char="•"/>
                </a:pPr>
                <a:endParaRPr lang="ro-RO" sz="1050" b="1" spc="150" dirty="0">
                  <a:ln w="11430"/>
                  <a:solidFill>
                    <a:srgbClr val="F8F8F8"/>
                  </a:solidFill>
                  <a:effectLst>
                    <a:outerShdw blurRad="25400" algn="tl" rotWithShape="0">
                      <a:srgbClr val="000000">
                        <a:alpha val="43000"/>
                      </a:srgbClr>
                    </a:outerShdw>
                  </a:effectLst>
                </a:endParaRPr>
              </a:p>
              <a:p>
                <a:pPr marL="171450" indent="-171450">
                  <a:buFont typeface="Arial" panose="020B0604020202020204" pitchFamily="34" charset="0"/>
                  <a:buChar char="•"/>
                </a:pPr>
                <a:endParaRPr lang="en-001" sz="1400" dirty="0">
                  <a:ln w="0"/>
                  <a:solidFill>
                    <a:schemeClr val="tx1"/>
                  </a:solidFill>
                  <a:effectLst>
                    <a:outerShdw blurRad="38100" dist="19050" dir="2700000" algn="tl" rotWithShape="0">
                      <a:schemeClr val="dk1">
                        <a:alpha val="40000"/>
                      </a:schemeClr>
                    </a:outerShdw>
                  </a:effectLst>
                </a:endParaRPr>
              </a:p>
              <a:p>
                <a:pPr marL="171450" indent="-171450">
                  <a:buFont typeface="Arial" panose="020B0604020202020204" pitchFamily="34" charset="0"/>
                  <a:buChar char="•"/>
                </a:pPr>
                <a:endParaRPr lang="ro-RO" sz="1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marL="171450" indent="-171450">
                  <a:buFont typeface="Arial" panose="020B0604020202020204" pitchFamily="34" charset="0"/>
                  <a:buChar char="•"/>
                </a:pPr>
                <a:endParaRPr lang="ro-RO" sz="1200" dirty="0">
                  <a:solidFill>
                    <a:schemeClr val="tx1">
                      <a:lumMod val="95000"/>
                      <a:lumOff val="5000"/>
                    </a:schemeClr>
                  </a:solidFill>
                </a:endParaRPr>
              </a:p>
            </p:txBody>
          </p:sp>
        </mc:Choice>
        <mc:Fallback xmlns="">
          <p:sp>
            <p:nvSpPr>
              <p:cNvPr id="3" name="Content Placeholder 2">
                <a:extLst>
                  <a:ext uri="{FF2B5EF4-FFF2-40B4-BE49-F238E27FC236}">
                    <a16:creationId xmlns:a16="http://schemas.microsoft.com/office/drawing/2014/main" id="{958DB14E-DB79-45F9-A318-0BB99F018D14}"/>
                  </a:ext>
                </a:extLst>
              </p:cNvPr>
              <p:cNvSpPr>
                <a:spLocks noGrp="1" noRot="1" noChangeAspect="1" noMove="1" noResize="1" noEditPoints="1" noAdjustHandles="1" noChangeArrowheads="1" noChangeShapeType="1" noTextEdit="1"/>
              </p:cNvSpPr>
              <p:nvPr>
                <p:ph idx="1"/>
              </p:nvPr>
            </p:nvSpPr>
            <p:spPr>
              <a:xfrm>
                <a:off x="5737915" y="1587130"/>
                <a:ext cx="5796580" cy="4398668"/>
              </a:xfrm>
              <a:blipFill>
                <a:blip r:embed="rId3"/>
                <a:stretch>
                  <a:fillRect l="-421"/>
                </a:stretch>
              </a:blipFill>
            </p:spPr>
            <p:txBody>
              <a:bodyPr/>
              <a:lstStyle/>
              <a:p>
                <a:r>
                  <a:rPr lang="en-001">
                    <a:noFill/>
                  </a:rPr>
                  <a:t> </a:t>
                </a:r>
              </a:p>
            </p:txBody>
          </p:sp>
        </mc:Fallback>
      </mc:AlternateContent>
      <p:pic>
        <p:nvPicPr>
          <p:cNvPr id="15" name="Imagine 13">
            <a:extLst>
              <a:ext uri="{FF2B5EF4-FFF2-40B4-BE49-F238E27FC236}">
                <a16:creationId xmlns:a16="http://schemas.microsoft.com/office/drawing/2014/main" id="{E12060BF-3977-437F-9009-09A57DAD5C3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858" y="1830547"/>
            <a:ext cx="3189665" cy="12824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Arrow: Right 3">
            <a:extLst>
              <a:ext uri="{FF2B5EF4-FFF2-40B4-BE49-F238E27FC236}">
                <a16:creationId xmlns:a16="http://schemas.microsoft.com/office/drawing/2014/main" id="{6A85C529-DBB2-44F3-9E14-715AB132B782}"/>
              </a:ext>
            </a:extLst>
          </p:cNvPr>
          <p:cNvSpPr/>
          <p:nvPr/>
        </p:nvSpPr>
        <p:spPr>
          <a:xfrm>
            <a:off x="7678573" y="4017019"/>
            <a:ext cx="40267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 name="Oval 5">
            <a:extLst>
              <a:ext uri="{FF2B5EF4-FFF2-40B4-BE49-F238E27FC236}">
                <a16:creationId xmlns:a16="http://schemas.microsoft.com/office/drawing/2014/main" id="{EF4500E6-CC5E-4580-9FEA-B817734F748B}"/>
              </a:ext>
            </a:extLst>
          </p:cNvPr>
          <p:cNvSpPr/>
          <p:nvPr/>
        </p:nvSpPr>
        <p:spPr>
          <a:xfrm>
            <a:off x="7083567" y="5129135"/>
            <a:ext cx="503340" cy="308280"/>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Arrow: Right 6">
            <a:extLst>
              <a:ext uri="{FF2B5EF4-FFF2-40B4-BE49-F238E27FC236}">
                <a16:creationId xmlns:a16="http://schemas.microsoft.com/office/drawing/2014/main" id="{912BD1E2-92D2-42DA-83FF-C20D6C8DF987}"/>
              </a:ext>
            </a:extLst>
          </p:cNvPr>
          <p:cNvSpPr/>
          <p:nvPr/>
        </p:nvSpPr>
        <p:spPr>
          <a:xfrm>
            <a:off x="7586907" y="5283275"/>
            <a:ext cx="50334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11" name="Picture 10">
            <a:extLst>
              <a:ext uri="{FF2B5EF4-FFF2-40B4-BE49-F238E27FC236}">
                <a16:creationId xmlns:a16="http://schemas.microsoft.com/office/drawing/2014/main" id="{5855C2E7-C2A9-472C-A45A-05E6A7EFB7B7}"/>
              </a:ext>
            </a:extLst>
          </p:cNvPr>
          <p:cNvPicPr>
            <a:picLocks noChangeAspect="1"/>
          </p:cNvPicPr>
          <p:nvPr/>
        </p:nvPicPr>
        <p:blipFill>
          <a:blip r:embed="rId5"/>
          <a:stretch>
            <a:fillRect/>
          </a:stretch>
        </p:blipFill>
        <p:spPr>
          <a:xfrm>
            <a:off x="469621" y="3745022"/>
            <a:ext cx="3922642" cy="2092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08630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1">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23">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25">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27">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D9146E-ED7A-4A87-90AE-C18A6287F2BB}"/>
              </a:ext>
            </a:extLst>
          </p:cNvPr>
          <p:cNvSpPr>
            <a:spLocks noGrp="1"/>
          </p:cNvSpPr>
          <p:nvPr>
            <p:ph type="title"/>
          </p:nvPr>
        </p:nvSpPr>
        <p:spPr>
          <a:xfrm>
            <a:off x="1892158" y="512812"/>
            <a:ext cx="6383273" cy="1317071"/>
          </a:xfrm>
        </p:spPr>
        <p:txBody>
          <a:bodyPr anchor="b">
            <a:normAutofit fontScale="90000"/>
          </a:bodyPr>
          <a:lstStyle/>
          <a:p>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lang="ro-RO" sz="2000" dirty="0">
                <a:solidFill>
                  <a:schemeClr val="bg1">
                    <a:lumMod val="85000"/>
                  </a:schemeClr>
                </a:solidFill>
              </a:rPr>
            </a:br>
            <a:r>
              <a:rPr lang="ro-RO" sz="2000" b="1" i="1" dirty="0">
                <a:solidFill>
                  <a:schemeClr val="tx1">
                    <a:lumMod val="95000"/>
                    <a:lumOff val="5000"/>
                  </a:schemeClr>
                </a:solidFill>
              </a:rPr>
              <a:t>Caracteristica statică de</a:t>
            </a:r>
            <a:r>
              <a:rPr lang="en-US" sz="2000" b="1" i="1" dirty="0">
                <a:solidFill>
                  <a:schemeClr val="tx1">
                    <a:lumMod val="95000"/>
                    <a:lumOff val="5000"/>
                  </a:schemeClr>
                </a:solidFill>
              </a:rPr>
              <a:t> </a:t>
            </a:r>
            <a:r>
              <a:rPr lang="ro-RO" sz="2000" b="1" i="1" dirty="0">
                <a:solidFill>
                  <a:schemeClr val="tx1">
                    <a:lumMod val="95000"/>
                    <a:lumOff val="5000"/>
                  </a:schemeClr>
                </a:solidFill>
              </a:rPr>
              <a:t>transfer în tensiune(CSTV)</a:t>
            </a:r>
            <a:br>
              <a:rPr lang="ro-RO" sz="4400" dirty="0">
                <a:solidFill>
                  <a:schemeClr val="bg1">
                    <a:lumMod val="85000"/>
                  </a:schemeClr>
                </a:solidFill>
              </a:rPr>
            </a:br>
            <a:endParaRPr lang="en-001" sz="4400" b="1" dirty="0">
              <a:solidFill>
                <a:srgbClr val="FFFFFF"/>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8DB14E-DB79-45F9-A318-0BB99F018D14}"/>
                  </a:ext>
                </a:extLst>
              </p:cNvPr>
              <p:cNvSpPr>
                <a:spLocks noGrp="1"/>
              </p:cNvSpPr>
              <p:nvPr>
                <p:ph idx="1"/>
              </p:nvPr>
            </p:nvSpPr>
            <p:spPr>
              <a:xfrm>
                <a:off x="5737915" y="1587130"/>
                <a:ext cx="5796580" cy="4398668"/>
              </a:xfrm>
            </p:spPr>
            <p:txBody>
              <a:bodyPr>
                <a:normAutofit/>
              </a:bodyPr>
              <a:lstStyle/>
              <a:p>
                <a:pPr marL="0" indent="0">
                  <a:buNone/>
                </a:pPr>
                <a:endParaRPr lang="en-US" sz="1200" dirty="0">
                  <a:solidFill>
                    <a:schemeClr val="tx1">
                      <a:lumMod val="95000"/>
                      <a:lumOff val="5000"/>
                    </a:schemeClr>
                  </a:solidFill>
                </a:endParaRPr>
              </a:p>
              <a:p>
                <a:pPr marL="0" indent="0">
                  <a:buNone/>
                </a:pPr>
                <a:r>
                  <a:rPr lang="en-US" sz="1400" b="1" spc="150" dirty="0" err="1">
                    <a:ln w="11430"/>
                    <a:solidFill>
                      <a:srgbClr val="F8F8F8"/>
                    </a:solidFill>
                    <a:effectLst>
                      <a:outerShdw blurRad="25400" algn="tl" rotWithShape="0">
                        <a:srgbClr val="000000">
                          <a:alpha val="43000"/>
                        </a:srgbClr>
                      </a:outerShdw>
                    </a:effectLst>
                    <a:latin typeface="Calibri"/>
                    <a:ea typeface="Calibri"/>
                    <a:cs typeface="Times New Roman"/>
                  </a:rPr>
                  <a:t>Vimin</a:t>
                </a:r>
                <a:r>
                  <a:rPr lang="ro-RO" sz="1400" b="1" spc="150" dirty="0">
                    <a:ln w="11430"/>
                    <a:solidFill>
                      <a:srgbClr val="F8F8F8"/>
                    </a:solidFill>
                    <a:effectLst>
                      <a:outerShdw blurRad="25400" algn="tl" rotWithShape="0">
                        <a:srgbClr val="000000">
                          <a:alpha val="43000"/>
                        </a:srgbClr>
                      </a:outerShdw>
                    </a:effectLst>
                    <a:latin typeface="Calibri"/>
                    <a:ea typeface="Calibri"/>
                    <a:cs typeface="Times New Roman"/>
                  </a:rPr>
                  <a:t> = </a:t>
                </a:r>
                <a14:m>
                  <m:oMath xmlns:m="http://schemas.openxmlformats.org/officeDocument/2006/math">
                    <m:f>
                      <m:f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fPr>
                      <m:num>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𝑉</m:t>
                            </m:r>
                          </m:e>
                          <m:sub>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𝑜</m:t>
                            </m:r>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𝑯</m:t>
                            </m:r>
                          </m:sub>
                        </m:sSub>
                      </m:num>
                      <m:den>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𝑨</m:t>
                            </m:r>
                          </m:e>
                          <m:sub>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𝑽</m:t>
                            </m:r>
                          </m:sub>
                        </m:sSub>
                      </m:den>
                    </m:f>
                  </m:oMath>
                </a14:m>
                <a:r>
                  <a:rPr lang="en-US" sz="1400" dirty="0">
                    <a:solidFill>
                      <a:schemeClr val="tx1">
                        <a:lumMod val="95000"/>
                        <a:lumOff val="5000"/>
                      </a:schemeClr>
                    </a:solidFill>
                  </a:rPr>
                  <a:t> , </a:t>
                </a:r>
                <a14:m>
                  <m:oMath xmlns:m="http://schemas.openxmlformats.org/officeDocument/2006/math">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       </m:t>
                        </m:r>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𝑉</m:t>
                        </m:r>
                      </m:e>
                      <m:sub>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𝑜</m:t>
                        </m:r>
                        <m:r>
                          <a:rPr lang="en-US"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𝑯</m:t>
                        </m:r>
                      </m:sub>
                    </m:sSub>
                    <m:r>
                      <a:rPr lang="en-US" sz="1400" b="0" i="0"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m:t>
                    </m:r>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𝑉</m:t>
                        </m:r>
                      </m:e>
                      <m:sub>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𝒂𝒍𝒊𝒎</m:t>
                        </m:r>
                      </m:sub>
                    </m:sSub>
                  </m:oMath>
                </a14:m>
                <a:endParaRPr lang="en-US" sz="1400" dirty="0">
                  <a:solidFill>
                    <a:schemeClr val="tx1">
                      <a:lumMod val="95000"/>
                      <a:lumOff val="5000"/>
                    </a:schemeClr>
                  </a:solidFill>
                </a:endParaRPr>
              </a:p>
              <a:p>
                <a:pPr marL="0" indent="0">
                  <a:buNone/>
                </a:pPr>
                <a:r>
                  <a:rPr lang="en-US" sz="1400" b="1" spc="150" dirty="0" err="1">
                    <a:ln w="11430"/>
                    <a:solidFill>
                      <a:srgbClr val="F8F8F8"/>
                    </a:solidFill>
                    <a:effectLst>
                      <a:outerShdw blurRad="25400" algn="tl" rotWithShape="0">
                        <a:srgbClr val="000000">
                          <a:alpha val="43000"/>
                        </a:srgbClr>
                      </a:outerShdw>
                    </a:effectLst>
                    <a:latin typeface="Calibri"/>
                    <a:ea typeface="Calibri"/>
                    <a:cs typeface="Times New Roman"/>
                  </a:rPr>
                  <a:t>Vimax</a:t>
                </a:r>
                <a:r>
                  <a:rPr lang="ro-RO" sz="1400" b="1" spc="150" dirty="0">
                    <a:ln w="11430"/>
                    <a:solidFill>
                      <a:srgbClr val="F8F8F8"/>
                    </a:solidFill>
                    <a:effectLst>
                      <a:outerShdw blurRad="25400" algn="tl" rotWithShape="0">
                        <a:srgbClr val="000000">
                          <a:alpha val="43000"/>
                        </a:srgbClr>
                      </a:outerShdw>
                    </a:effectLst>
                    <a:latin typeface="Calibri"/>
                    <a:ea typeface="Calibri"/>
                    <a:cs typeface="Times New Roman"/>
                  </a:rPr>
                  <a:t> = </a:t>
                </a:r>
                <a14:m>
                  <m:oMath xmlns:m="http://schemas.openxmlformats.org/officeDocument/2006/math">
                    <m:f>
                      <m:f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fPr>
                      <m:num>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𝑉</m:t>
                            </m:r>
                          </m:e>
                          <m:sub>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𝑜</m:t>
                            </m:r>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𝑳</m:t>
                            </m:r>
                          </m:sub>
                        </m:sSub>
                      </m:num>
                      <m:den>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𝑨</m:t>
                            </m:r>
                          </m:e>
                          <m:sub>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𝑽</m:t>
                            </m:r>
                          </m:sub>
                        </m:sSub>
                      </m:den>
                    </m:f>
                  </m:oMath>
                </a14:m>
                <a:r>
                  <a:rPr lang="en-US" sz="1400" dirty="0">
                    <a:solidFill>
                      <a:schemeClr val="tx1">
                        <a:lumMod val="95000"/>
                        <a:lumOff val="5000"/>
                      </a:schemeClr>
                    </a:solidFill>
                  </a:rPr>
                  <a:t>, </a:t>
                </a:r>
                <a14:m>
                  <m:oMath xmlns:m="http://schemas.openxmlformats.org/officeDocument/2006/math">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en-US"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       </m:t>
                        </m:r>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𝑉</m:t>
                        </m:r>
                      </m:e>
                      <m:sub>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𝑜</m:t>
                        </m:r>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𝒍</m:t>
                        </m:r>
                      </m:sub>
                    </m:sSub>
                    <m:r>
                      <a:rPr lang="en-US" sz="1400"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m:t>
                    </m:r>
                    <m:r>
                      <a:rPr lang="en-US" sz="1400" b="1" i="1" spc="150" smtClean="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m:t>
                    </m:r>
                    <m:sSub>
                      <m:sSubPr>
                        <m:ctrlPr>
                          <a:rPr lang="ro-RO"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400" b="1" i="1" spc="150">
                            <a:ln w="11430"/>
                            <a:solidFill>
                              <a:srgbClr val="F8F8F8"/>
                            </a:solidFill>
                            <a:effectLst>
                              <a:outerShdw blurRad="25400" algn="tl" rotWithShape="0">
                                <a:srgbClr val="000000">
                                  <a:alpha val="43000"/>
                                </a:srgbClr>
                              </a:outerShdw>
                            </a:effectLst>
                            <a:latin typeface="Cambria Math"/>
                            <a:ea typeface="Calibri"/>
                            <a:cs typeface="Times New Roman"/>
                          </a:rPr>
                          <m:t>𝑉</m:t>
                        </m:r>
                      </m:e>
                      <m:sub>
                        <m:r>
                          <a:rPr lang="en-US" sz="1400" b="1" i="1" spc="150">
                            <a:ln w="11430"/>
                            <a:solidFill>
                              <a:srgbClr val="F8F8F8"/>
                            </a:solidFill>
                            <a:effectLst>
                              <a:outerShdw blurRad="25400" algn="tl" rotWithShape="0">
                                <a:srgbClr val="000000">
                                  <a:alpha val="43000"/>
                                </a:srgbClr>
                              </a:outerShdw>
                            </a:effectLst>
                            <a:latin typeface="Cambria Math" panose="02040503050406030204" pitchFamily="18" charset="0"/>
                            <a:ea typeface="Calibri"/>
                            <a:cs typeface="Times New Roman"/>
                          </a:rPr>
                          <m:t>𝒂𝒍𝒊𝒎</m:t>
                        </m:r>
                      </m:sub>
                    </m:sSub>
                  </m:oMath>
                </a14:m>
                <a:endParaRPr lang="en-US" sz="1400" dirty="0">
                  <a:solidFill>
                    <a:schemeClr val="tx1">
                      <a:lumMod val="95000"/>
                      <a:lumOff val="5000"/>
                    </a:schemeClr>
                  </a:solidFill>
                </a:endParaRPr>
              </a:p>
              <a:p>
                <a:pPr marL="0" indent="0">
                  <a:buNone/>
                </a:pPr>
                <a:r>
                  <a:rPr lang="en-US" sz="2000" dirty="0" err="1">
                    <a:solidFill>
                      <a:schemeClr val="bg1"/>
                    </a:solidFill>
                    <a:effectLst/>
                    <a:latin typeface="Calibri Light"/>
                    <a:ea typeface="Times New Roman"/>
                    <a:cs typeface="Times New Roman"/>
                  </a:rPr>
                  <a:t>Panta</a:t>
                </a:r>
                <a:r>
                  <a:rPr lang="en-US" sz="2000" dirty="0">
                    <a:solidFill>
                      <a:schemeClr val="bg1"/>
                    </a:solidFill>
                    <a:effectLst/>
                    <a:latin typeface="Calibri Light"/>
                    <a:ea typeface="Times New Roman"/>
                    <a:cs typeface="Times New Roman"/>
                  </a:rPr>
                  <a:t>=</a:t>
                </a:r>
                <a14:m>
                  <m:oMath xmlns:m="http://schemas.openxmlformats.org/officeDocument/2006/math">
                    <m:r>
                      <a:rPr lang="en-US" sz="2000" i="1">
                        <a:solidFill>
                          <a:schemeClr val="bg1"/>
                        </a:solidFill>
                        <a:latin typeface="Cambria Math" panose="02040503050406030204" pitchFamily="18" charset="0"/>
                        <a:ea typeface="Times New Roman"/>
                        <a:cs typeface="Times New Roman"/>
                      </a:rPr>
                      <m:t>−</m:t>
                    </m:r>
                    <m:f>
                      <m:fPr>
                        <m:ctrlPr>
                          <a:rPr lang="ro-RO" sz="2000" i="1">
                            <a:solidFill>
                              <a:schemeClr val="bg1"/>
                            </a:solidFill>
                            <a:effectLst/>
                            <a:latin typeface="Cambria Math" panose="02040503050406030204" pitchFamily="18" charset="0"/>
                            <a:ea typeface="Times New Roman"/>
                            <a:cs typeface="Times New Roman"/>
                          </a:rPr>
                        </m:ctrlPr>
                      </m:fPr>
                      <m:num>
                        <m:r>
                          <a:rPr lang="en-US" sz="2000" i="1">
                            <a:solidFill>
                              <a:schemeClr val="bg1"/>
                            </a:solidFill>
                            <a:effectLst/>
                            <a:latin typeface="Cambria Math"/>
                            <a:ea typeface="Times New Roman"/>
                            <a:cs typeface="Times New Roman"/>
                          </a:rPr>
                          <m:t>𝑅</m:t>
                        </m:r>
                        <m:r>
                          <a:rPr lang="en-US" sz="2000" i="1">
                            <a:solidFill>
                              <a:schemeClr val="bg1"/>
                            </a:solidFill>
                            <a:effectLst/>
                            <a:latin typeface="Cambria Math"/>
                            <a:ea typeface="Times New Roman"/>
                            <a:cs typeface="Times New Roman"/>
                          </a:rPr>
                          <m:t>2</m:t>
                        </m:r>
                      </m:num>
                      <m:den>
                        <m:r>
                          <a:rPr lang="en-US" sz="2000" i="1">
                            <a:solidFill>
                              <a:schemeClr val="bg1"/>
                            </a:solidFill>
                            <a:effectLst/>
                            <a:latin typeface="Cambria Math"/>
                            <a:ea typeface="Times New Roman"/>
                            <a:cs typeface="Times New Roman"/>
                          </a:rPr>
                          <m:t>𝑅</m:t>
                        </m:r>
                        <m:r>
                          <a:rPr lang="en-US" sz="2000" i="1">
                            <a:solidFill>
                              <a:schemeClr val="bg1"/>
                            </a:solidFill>
                            <a:effectLst/>
                            <a:latin typeface="Cambria Math"/>
                            <a:ea typeface="Times New Roman"/>
                            <a:cs typeface="Times New Roman"/>
                          </a:rPr>
                          <m:t>1</m:t>
                        </m:r>
                      </m:den>
                    </m:f>
                  </m:oMath>
                </a14:m>
                <a:endParaRPr lang="en-US" sz="2000" dirty="0">
                  <a:solidFill>
                    <a:schemeClr val="bg1">
                      <a:lumMod val="85000"/>
                    </a:schemeClr>
                  </a:solidFill>
                  <a:effectLst/>
                  <a:latin typeface="Calibri"/>
                  <a:ea typeface="Calibri"/>
                  <a:cs typeface="Times New Roman"/>
                </a:endParaRPr>
              </a:p>
              <a:p>
                <a:pPr marL="0" indent="0">
                  <a:buNone/>
                </a:pPr>
                <a:endParaRPr lang="ro-RO" sz="2000" dirty="0">
                  <a:solidFill>
                    <a:schemeClr val="bg1">
                      <a:lumMod val="85000"/>
                    </a:schemeClr>
                  </a:solidFill>
                  <a:effectLst/>
                  <a:latin typeface="Calibri"/>
                  <a:ea typeface="Calibri"/>
                  <a:cs typeface="Times New Roman"/>
                </a:endParaRPr>
              </a:p>
              <a:p>
                <a:pPr marL="171450" indent="-171450">
                  <a:buFont typeface="Arial" panose="020B0604020202020204" pitchFamily="34" charset="0"/>
                  <a:buChar char="•"/>
                </a:pPr>
                <a:endParaRPr lang="en-US" sz="1050" b="1" spc="150" dirty="0">
                  <a:ln w="11430"/>
                  <a:solidFill>
                    <a:srgbClr val="F8F8F8"/>
                  </a:solidFill>
                  <a:effectLst>
                    <a:outerShdw blurRad="25400" algn="tl" rotWithShape="0">
                      <a:srgbClr val="000000">
                        <a:alpha val="43000"/>
                      </a:srgbClr>
                    </a:outerShdw>
                  </a:effectLst>
                </a:endParaRPr>
              </a:p>
              <a:p>
                <a:pPr marL="171450" indent="-171450">
                  <a:buFont typeface="Arial" panose="020B0604020202020204" pitchFamily="34" charset="0"/>
                  <a:buChar char="•"/>
                </a:pPr>
                <a:endParaRPr lang="en-US" sz="1050" b="1" spc="150" dirty="0">
                  <a:ln w="11430"/>
                  <a:solidFill>
                    <a:srgbClr val="F8F8F8"/>
                  </a:solidFill>
                  <a:effectLst>
                    <a:outerShdw blurRad="25400" algn="tl" rotWithShape="0">
                      <a:srgbClr val="000000">
                        <a:alpha val="43000"/>
                      </a:srgbClr>
                    </a:outerShdw>
                  </a:effectLst>
                </a:endParaRPr>
              </a:p>
              <a:p>
                <a:pPr marL="0" indent="0">
                  <a:buNone/>
                </a:pPr>
                <a:endParaRPr lang="ro-RO" sz="1050" b="1" spc="150" dirty="0">
                  <a:ln w="11430"/>
                  <a:solidFill>
                    <a:srgbClr val="F8F8F8"/>
                  </a:solidFill>
                  <a:effectLst>
                    <a:outerShdw blurRad="25400" algn="tl" rotWithShape="0">
                      <a:srgbClr val="000000">
                        <a:alpha val="43000"/>
                      </a:srgbClr>
                    </a:outerShdw>
                  </a:effectLst>
                </a:endParaRPr>
              </a:p>
              <a:p>
                <a:pPr marL="171450" indent="-171450">
                  <a:buFont typeface="Arial" panose="020B0604020202020204" pitchFamily="34" charset="0"/>
                  <a:buChar char="•"/>
                </a:pPr>
                <a:endParaRPr lang="ro-RO" sz="1050" b="1" spc="150" dirty="0">
                  <a:ln w="11430"/>
                  <a:solidFill>
                    <a:srgbClr val="F8F8F8"/>
                  </a:solidFill>
                  <a:effectLst>
                    <a:outerShdw blurRad="25400" algn="tl" rotWithShape="0">
                      <a:srgbClr val="000000">
                        <a:alpha val="43000"/>
                      </a:srgbClr>
                    </a:outerShdw>
                  </a:effectLst>
                </a:endParaRPr>
              </a:p>
              <a:p>
                <a:pPr marL="171450" indent="-171450">
                  <a:buFont typeface="Arial" panose="020B0604020202020204" pitchFamily="34" charset="0"/>
                  <a:buChar char="•"/>
                </a:pPr>
                <a:endParaRPr lang="en-001" sz="1400" dirty="0">
                  <a:ln w="0"/>
                  <a:solidFill>
                    <a:schemeClr val="tx1"/>
                  </a:solidFill>
                  <a:effectLst>
                    <a:outerShdw blurRad="38100" dist="19050" dir="2700000" algn="tl" rotWithShape="0">
                      <a:schemeClr val="dk1">
                        <a:alpha val="40000"/>
                      </a:schemeClr>
                    </a:outerShdw>
                  </a:effectLst>
                </a:endParaRPr>
              </a:p>
              <a:p>
                <a:pPr marL="171450" indent="-171450">
                  <a:buFont typeface="Arial" panose="020B0604020202020204" pitchFamily="34" charset="0"/>
                  <a:buChar char="•"/>
                </a:pPr>
                <a:endParaRPr lang="ro-RO" sz="1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marL="171450" indent="-171450">
                  <a:buFont typeface="Arial" panose="020B0604020202020204" pitchFamily="34" charset="0"/>
                  <a:buChar char="•"/>
                </a:pPr>
                <a:endParaRPr lang="ro-RO" sz="1200" dirty="0">
                  <a:solidFill>
                    <a:schemeClr val="tx1">
                      <a:lumMod val="95000"/>
                      <a:lumOff val="5000"/>
                    </a:schemeClr>
                  </a:solidFill>
                </a:endParaRPr>
              </a:p>
            </p:txBody>
          </p:sp>
        </mc:Choice>
        <mc:Fallback xmlns="">
          <p:sp>
            <p:nvSpPr>
              <p:cNvPr id="3" name="Content Placeholder 2">
                <a:extLst>
                  <a:ext uri="{FF2B5EF4-FFF2-40B4-BE49-F238E27FC236}">
                    <a16:creationId xmlns:a16="http://schemas.microsoft.com/office/drawing/2014/main" id="{958DB14E-DB79-45F9-A318-0BB99F018D14}"/>
                  </a:ext>
                </a:extLst>
              </p:cNvPr>
              <p:cNvSpPr>
                <a:spLocks noGrp="1" noRot="1" noChangeAspect="1" noMove="1" noResize="1" noEditPoints="1" noAdjustHandles="1" noChangeArrowheads="1" noChangeShapeType="1" noTextEdit="1"/>
              </p:cNvSpPr>
              <p:nvPr>
                <p:ph idx="1"/>
              </p:nvPr>
            </p:nvSpPr>
            <p:spPr>
              <a:xfrm>
                <a:off x="5737915" y="1587130"/>
                <a:ext cx="5796580" cy="4398668"/>
              </a:xfrm>
              <a:blipFill>
                <a:blip r:embed="rId3"/>
                <a:stretch>
                  <a:fillRect l="-1052"/>
                </a:stretch>
              </a:blipFill>
            </p:spPr>
            <p:txBody>
              <a:bodyPr/>
              <a:lstStyle/>
              <a:p>
                <a:r>
                  <a:rPr lang="en-001">
                    <a:noFill/>
                  </a:rPr>
                  <a:t> </a:t>
                </a:r>
              </a:p>
            </p:txBody>
          </p:sp>
        </mc:Fallback>
      </mc:AlternateContent>
      <p:pic>
        <p:nvPicPr>
          <p:cNvPr id="8" name="Picture 7">
            <a:extLst>
              <a:ext uri="{FF2B5EF4-FFF2-40B4-BE49-F238E27FC236}">
                <a16:creationId xmlns:a16="http://schemas.microsoft.com/office/drawing/2014/main" id="{F52A93DA-AA22-43DE-83CF-95789EE29D29}"/>
              </a:ext>
            </a:extLst>
          </p:cNvPr>
          <p:cNvPicPr>
            <a:picLocks noChangeAspect="1"/>
          </p:cNvPicPr>
          <p:nvPr/>
        </p:nvPicPr>
        <p:blipFill>
          <a:blip r:embed="rId4"/>
          <a:stretch>
            <a:fillRect/>
          </a:stretch>
        </p:blipFill>
        <p:spPr>
          <a:xfrm>
            <a:off x="776067" y="1829883"/>
            <a:ext cx="4040835" cy="32360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31373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a:stretch>
        </a:blip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1">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23">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25">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27">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D9146E-ED7A-4A87-90AE-C18A6287F2BB}"/>
              </a:ext>
            </a:extLst>
          </p:cNvPr>
          <p:cNvSpPr>
            <a:spLocks noGrp="1"/>
          </p:cNvSpPr>
          <p:nvPr>
            <p:ph type="title"/>
          </p:nvPr>
        </p:nvSpPr>
        <p:spPr>
          <a:xfrm>
            <a:off x="1892158" y="512812"/>
            <a:ext cx="8300466" cy="1317071"/>
          </a:xfrm>
        </p:spPr>
        <p:txBody>
          <a:bodyPr anchor="b">
            <a:normAutofit fontScale="90000"/>
          </a:bodyPr>
          <a:lstStyle/>
          <a:p>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br>
              <a:rPr kumimoji="1" lang="en-US" altLang="ja-JP" sz="2000" kern="0" dirty="0">
                <a:solidFill>
                  <a:schemeClr val="tx1">
                    <a:lumMod val="95000"/>
                    <a:lumOff val="5000"/>
                  </a:schemeClr>
                </a:solidFill>
                <a:latin typeface="Route 159 Bold"/>
                <a:cs typeface="Rod" pitchFamily="49" charset="-79"/>
              </a:rPr>
            </a:br>
            <a:r>
              <a:rPr kumimoji="1" lang="en-US" altLang="ja-JP" sz="2000" kern="0" dirty="0">
                <a:solidFill>
                  <a:schemeClr val="tx1">
                    <a:lumMod val="95000"/>
                    <a:lumOff val="5000"/>
                  </a:schemeClr>
                </a:solidFill>
                <a:latin typeface="Route 159 Bold"/>
                <a:cs typeface="Rod" pitchFamily="49" charset="-79"/>
              </a:rPr>
              <a:t>                 </a:t>
            </a:r>
            <a:br>
              <a:rPr kumimoji="1" lang="en-US" altLang="ja-JP" sz="2000" kern="0" dirty="0">
                <a:solidFill>
                  <a:schemeClr val="tx1">
                    <a:lumMod val="95000"/>
                    <a:lumOff val="5000"/>
                  </a:schemeClr>
                </a:solidFill>
                <a:latin typeface="Route 159 Bold"/>
                <a:cs typeface="Rod" pitchFamily="49" charset="-79"/>
              </a:rPr>
            </a:br>
            <a:br>
              <a:rPr lang="ro-RO" sz="3600" dirty="0">
                <a:solidFill>
                  <a:schemeClr val="bg1">
                    <a:lumMod val="85000"/>
                  </a:schemeClr>
                </a:solidFill>
              </a:rPr>
            </a:br>
            <a:r>
              <a:rPr lang="en-US" sz="3600" dirty="0" err="1"/>
              <a:t>Limitarea</a:t>
            </a:r>
            <a:r>
              <a:rPr lang="en-US" sz="3600" dirty="0"/>
              <a:t> </a:t>
            </a:r>
            <a:r>
              <a:rPr lang="en-US" sz="3600" dirty="0" err="1"/>
              <a:t>tensiunii</a:t>
            </a:r>
            <a:r>
              <a:rPr lang="en-US" sz="3600" dirty="0"/>
              <a:t> de </a:t>
            </a:r>
            <a:r>
              <a:rPr lang="en-US" sz="3600" dirty="0" err="1"/>
              <a:t>iesire</a:t>
            </a:r>
            <a:br>
              <a:rPr lang="ro-RO" sz="4400" dirty="0">
                <a:solidFill>
                  <a:schemeClr val="bg1">
                    <a:lumMod val="85000"/>
                  </a:schemeClr>
                </a:solidFill>
              </a:rPr>
            </a:br>
            <a:endParaRPr lang="en-001" sz="4400" b="1" dirty="0">
              <a:solidFill>
                <a:srgbClr val="FFFFFF"/>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8DB14E-DB79-45F9-A318-0BB99F018D14}"/>
                  </a:ext>
                </a:extLst>
              </p:cNvPr>
              <p:cNvSpPr>
                <a:spLocks noGrp="1"/>
              </p:cNvSpPr>
              <p:nvPr>
                <p:ph idx="1"/>
              </p:nvPr>
            </p:nvSpPr>
            <p:spPr>
              <a:xfrm>
                <a:off x="486561" y="1510018"/>
                <a:ext cx="11047934" cy="4835170"/>
              </a:xfrm>
            </p:spPr>
            <p:txBody>
              <a:bodyPr>
                <a:normAutofit/>
              </a:bodyPr>
              <a:lstStyle/>
              <a:p>
                <a:pPr marL="0" indent="0">
                  <a:buNone/>
                </a:pPr>
                <a:endParaRPr lang="en-US" sz="1200" dirty="0">
                  <a:solidFill>
                    <a:schemeClr val="tx1">
                      <a:lumMod val="95000"/>
                      <a:lumOff val="5000"/>
                    </a:schemeClr>
                  </a:solidFill>
                </a:endParaRPr>
              </a:p>
              <a:p>
                <a:pPr marL="0" indent="0">
                  <a:buNone/>
                </a:pPr>
                <a:endParaRPr lang="en-US" sz="1400" b="1" spc="150" dirty="0">
                  <a:ln w="11430"/>
                  <a:solidFill>
                    <a:srgbClr val="F8F8F8"/>
                  </a:solidFill>
                  <a:effectLst>
                    <a:outerShdw blurRad="25400" algn="tl" rotWithShape="0">
                      <a:srgbClr val="000000">
                        <a:alpha val="43000"/>
                      </a:srgbClr>
                    </a:outerShdw>
                  </a:effectLst>
                  <a:latin typeface="Calibri"/>
                  <a:ea typeface="Calibri"/>
                  <a:cs typeface="Times New Roman"/>
                </a:endParaRPr>
              </a:p>
              <a:p>
                <a:pPr marL="0" indent="0">
                  <a:buNone/>
                </a:pPr>
                <a:r>
                  <a:rPr lang="en-US" sz="1400" b="1" spc="150" dirty="0">
                    <a:ln w="11430"/>
                    <a:solidFill>
                      <a:schemeClr val="tx1">
                        <a:lumMod val="95000"/>
                        <a:lumOff val="5000"/>
                      </a:schemeClr>
                    </a:solidFill>
                    <a:effectLst>
                      <a:outerShdw blurRad="25400" algn="tl" rotWithShape="0">
                        <a:srgbClr val="000000">
                          <a:alpha val="43000"/>
                        </a:srgbClr>
                      </a:outerShdw>
                    </a:effectLst>
                    <a:latin typeface="Calibri"/>
                    <a:ea typeface="Calibri"/>
                    <a:cs typeface="Times New Roman"/>
                  </a:rPr>
                  <a:t>                                                                                                              </a:t>
                </a:r>
                <a:r>
                  <a:rPr lang="ro-RO" sz="1400" b="1" dirty="0">
                    <a:solidFill>
                      <a:schemeClr val="tx1">
                        <a:lumMod val="95000"/>
                        <a:lumOff val="5000"/>
                      </a:schemeClr>
                    </a:solidFill>
                  </a:rPr>
                  <a:t>Limitarea tensiunii de ieșire dacă depășeste pragul</a:t>
                </a:r>
              </a:p>
              <a:p>
                <a:pPr marL="0" indent="0">
                  <a:buNone/>
                </a:pPr>
                <a:endParaRPr lang="en-US" sz="1400" b="1" spc="150" dirty="0">
                  <a:ln w="11430"/>
                  <a:solidFill>
                    <a:srgbClr val="F8F8F8"/>
                  </a:solidFill>
                  <a:effectLst>
                    <a:outerShdw blurRad="25400" algn="tl" rotWithShape="0">
                      <a:srgbClr val="000000">
                        <a:alpha val="43000"/>
                      </a:srgbClr>
                    </a:outerShdw>
                  </a:effectLst>
                  <a:latin typeface="Calibri"/>
                  <a:ea typeface="Calibri"/>
                  <a:cs typeface="Times New Roman"/>
                </a:endParaRPr>
              </a:p>
              <a:p>
                <a:pPr marL="0" indent="0">
                  <a:buNone/>
                </a:pPr>
                <a:r>
                  <a:rPr lang="en-US" sz="1400" b="1" spc="150" dirty="0">
                    <a:ln w="11430"/>
                    <a:solidFill>
                      <a:srgbClr val="F8F8F8"/>
                    </a:solidFill>
                    <a:effectLst>
                      <a:outerShdw blurRad="25400" algn="tl" rotWithShape="0">
                        <a:srgbClr val="000000">
                          <a:alpha val="43000"/>
                        </a:srgbClr>
                      </a:outerShdw>
                    </a:effectLst>
                    <a:latin typeface="Calibri"/>
                    <a:cs typeface="Times New Roman"/>
                  </a:rPr>
                  <a:t>                                                                                                                     </a:t>
                </a:r>
                <a:r>
                  <a:rPr lang="ro-RO" sz="1800" b="1" dirty="0">
                    <a:solidFill>
                      <a:schemeClr val="tx1">
                        <a:lumMod val="95000"/>
                        <a:lumOff val="5000"/>
                      </a:schemeClr>
                    </a:solidFill>
                  </a:rPr>
                  <a:t>Control număr de perioade</a:t>
                </a:r>
              </a:p>
              <a:p>
                <a:pPr marL="0" indent="0">
                  <a:buNone/>
                </a:pPr>
                <a:r>
                  <a:rPr lang="en-US" sz="1200" dirty="0" err="1">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Amplificarea</a:t>
                </a:r>
                <a:r>
                  <a:rPr lang="en-US" sz="120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 in </a:t>
                </a:r>
                <a:r>
                  <a:rPr lang="en-US" sz="1200" dirty="0" err="1">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tensiune</a:t>
                </a:r>
                <a:endParaRPr lang="en-US" sz="1200" b="1" spc="150" dirty="0">
                  <a:ln w="11430"/>
                  <a:solidFill>
                    <a:srgbClr val="F8F8F8"/>
                  </a:solidFill>
                  <a:effectLst>
                    <a:outerShdw blurRad="25400" algn="tl" rotWithShape="0">
                      <a:srgbClr val="000000">
                        <a:alpha val="43000"/>
                      </a:srgbClr>
                    </a:outerShdw>
                  </a:effectLst>
                </a:endParaRPr>
              </a:p>
              <a:p>
                <a:pPr marL="171450" indent="-171450">
                  <a:buFont typeface="Arial" panose="020B0604020202020204" pitchFamily="34" charset="0"/>
                  <a:buChar char="•"/>
                </a:pPr>
                <a:r>
                  <a:rPr lang="ro-RO" sz="1600" b="1" spc="150" dirty="0">
                    <a:ln w="11430"/>
                    <a:solidFill>
                      <a:schemeClr val="tx1">
                        <a:lumMod val="95000"/>
                        <a:lumOff val="5000"/>
                      </a:schemeClr>
                    </a:solidFill>
                    <a:effectLst>
                      <a:outerShdw blurRad="25400" algn="tl" rotWithShape="0">
                        <a:srgbClr val="000000">
                          <a:alpha val="43000"/>
                        </a:srgbClr>
                      </a:outerShdw>
                    </a:effectLst>
                    <a:latin typeface="Calibri"/>
                    <a:ea typeface="Calibri"/>
                    <a:cs typeface="Times New Roman"/>
                  </a:rPr>
                  <a:t>Av = </a:t>
                </a:r>
                <a14:m>
                  <m:oMath xmlns:m="http://schemas.openxmlformats.org/officeDocument/2006/math">
                    <m:f>
                      <m:fPr>
                        <m:ctrlP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panose="02040503050406030204" pitchFamily="18" charset="0"/>
                            <a:ea typeface="Calibri"/>
                            <a:cs typeface="Times New Roman"/>
                          </a:rPr>
                        </m:ctrlPr>
                      </m:fPr>
                      <m:num>
                        <m:sSub>
                          <m:sSubPr>
                            <m:ctrlP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a:ea typeface="Calibri"/>
                                <a:cs typeface="Times New Roman"/>
                              </a:rPr>
                              <m:t>𝑉</m:t>
                            </m:r>
                          </m:e>
                          <m:sub>
                            <m: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a:ea typeface="Calibri"/>
                                <a:cs typeface="Times New Roman"/>
                              </a:rPr>
                              <m:t>𝑜</m:t>
                            </m:r>
                          </m:sub>
                        </m:sSub>
                      </m:num>
                      <m:den>
                        <m:sSub>
                          <m:sSubPr>
                            <m:ctrlP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a:ea typeface="Calibri"/>
                                <a:cs typeface="Times New Roman"/>
                              </a:rPr>
                              <m:t>𝑉</m:t>
                            </m:r>
                          </m:e>
                          <m:sub>
                            <m: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a:ea typeface="Calibri"/>
                                <a:cs typeface="Times New Roman"/>
                              </a:rPr>
                              <m:t>𝑖𝑛</m:t>
                            </m:r>
                          </m:sub>
                        </m:sSub>
                      </m:den>
                    </m:f>
                    <m: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a:ea typeface="Calibri"/>
                        <a:cs typeface="Times New Roman"/>
                      </a:rPr>
                      <m:t>=</m:t>
                    </m:r>
                    <m:r>
                      <a:rPr lang="en-US" sz="1600" b="1" i="1" spc="150" smtClean="0">
                        <a:ln w="11430"/>
                        <a:solidFill>
                          <a:schemeClr val="tx1">
                            <a:lumMod val="95000"/>
                            <a:lumOff val="5000"/>
                          </a:schemeClr>
                        </a:solidFill>
                        <a:effectLst>
                          <a:outerShdw blurRad="25400" algn="tl" rotWithShape="0">
                            <a:srgbClr val="000000">
                              <a:alpha val="43000"/>
                            </a:srgbClr>
                          </a:outerShdw>
                        </a:effectLst>
                        <a:latin typeface="Cambria Math" panose="02040503050406030204" pitchFamily="18" charset="0"/>
                        <a:ea typeface="Calibri"/>
                        <a:cs typeface="Times New Roman"/>
                      </a:rPr>
                      <m:t>−</m:t>
                    </m:r>
                    <m:f>
                      <m:fPr>
                        <m:ctrlP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panose="02040503050406030204" pitchFamily="18" charset="0"/>
                            <a:ea typeface="Calibri"/>
                            <a:cs typeface="Times New Roman"/>
                          </a:rPr>
                        </m:ctrlPr>
                      </m:fPr>
                      <m:num>
                        <m:sSub>
                          <m:sSubPr>
                            <m:ctrlP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a:ea typeface="Calibri"/>
                                <a:cs typeface="Times New Roman"/>
                              </a:rPr>
                              <m:t>𝑅</m:t>
                            </m:r>
                          </m:e>
                          <m:sub>
                            <m: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a:ea typeface="Calibri"/>
                                <a:cs typeface="Times New Roman"/>
                              </a:rPr>
                              <m:t>2</m:t>
                            </m:r>
                          </m:sub>
                        </m:sSub>
                      </m:num>
                      <m:den>
                        <m:sSub>
                          <m:sSubPr>
                            <m:ctrlP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panose="02040503050406030204" pitchFamily="18" charset="0"/>
                                <a:ea typeface="Calibri"/>
                                <a:cs typeface="Times New Roman"/>
                              </a:rPr>
                            </m:ctrlPr>
                          </m:sSubPr>
                          <m:e>
                            <m: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a:ea typeface="Calibri"/>
                                <a:cs typeface="Times New Roman"/>
                              </a:rPr>
                              <m:t>𝑅</m:t>
                            </m:r>
                          </m:e>
                          <m:sub>
                            <m:r>
                              <a:rPr lang="ro-RO" sz="1600" b="1" i="1" spc="150">
                                <a:ln w="11430"/>
                                <a:solidFill>
                                  <a:schemeClr val="tx1">
                                    <a:lumMod val="95000"/>
                                    <a:lumOff val="5000"/>
                                  </a:schemeClr>
                                </a:solidFill>
                                <a:effectLst>
                                  <a:outerShdw blurRad="25400" algn="tl" rotWithShape="0">
                                    <a:srgbClr val="000000">
                                      <a:alpha val="43000"/>
                                    </a:srgbClr>
                                  </a:outerShdw>
                                </a:effectLst>
                                <a:latin typeface="Cambria Math"/>
                                <a:ea typeface="Calibri"/>
                                <a:cs typeface="Times New Roman"/>
                              </a:rPr>
                              <m:t>1</m:t>
                            </m:r>
                          </m:sub>
                        </m:sSub>
                      </m:den>
                    </m:f>
                  </m:oMath>
                </a14:m>
                <a:endParaRPr lang="en-US" sz="1600" b="1" spc="150" dirty="0">
                  <a:ln w="11430"/>
                  <a:solidFill>
                    <a:srgbClr val="F8F8F8"/>
                  </a:solidFill>
                  <a:effectLst>
                    <a:outerShdw blurRad="25400" algn="tl" rotWithShape="0">
                      <a:srgbClr val="000000">
                        <a:alpha val="43000"/>
                      </a:srgbClr>
                    </a:outerShdw>
                  </a:effectLst>
                </a:endParaRPr>
              </a:p>
              <a:p>
                <a:pPr marL="0" indent="0">
                  <a:buNone/>
                </a:pPr>
                <a:r>
                  <a:rPr lang="en-US" sz="1400" dirty="0">
                    <a:solidFill>
                      <a:schemeClr val="tx1">
                        <a:lumMod val="95000"/>
                        <a:lumOff val="5000"/>
                      </a:schemeClr>
                    </a:solidFill>
                  </a:rPr>
                  <a:t>                                                                                                                                                  </a:t>
                </a:r>
                <a:r>
                  <a:rPr lang="ro-RO" sz="1400" b="1" dirty="0">
                    <a:solidFill>
                      <a:schemeClr val="tx1">
                        <a:lumMod val="95000"/>
                        <a:lumOff val="5000"/>
                      </a:schemeClr>
                    </a:solidFill>
                  </a:rPr>
                  <a:t>Limitarea tensiunii de ieșire dacă depășeste pragul</a:t>
                </a:r>
              </a:p>
              <a:p>
                <a:pPr marL="0" indent="0">
                  <a:buNone/>
                </a:pPr>
                <a:endParaRPr lang="ro-RO" sz="1400" b="1" spc="150" dirty="0">
                  <a:ln w="11430"/>
                  <a:solidFill>
                    <a:schemeClr val="tx1">
                      <a:lumMod val="95000"/>
                      <a:lumOff val="5000"/>
                    </a:schemeClr>
                  </a:solidFill>
                  <a:effectLst>
                    <a:outerShdw blurRad="25400" algn="tl" rotWithShape="0">
                      <a:srgbClr val="000000">
                        <a:alpha val="43000"/>
                      </a:srgbClr>
                    </a:outerShdw>
                  </a:effectLst>
                </a:endParaRPr>
              </a:p>
              <a:p>
                <a:pPr marL="171450" indent="-171450">
                  <a:buFont typeface="Arial" panose="020B0604020202020204" pitchFamily="34" charset="0"/>
                  <a:buChar char="•"/>
                </a:pPr>
                <a:endParaRPr lang="ro-RO" sz="1050" b="1" spc="150" dirty="0">
                  <a:ln w="11430"/>
                  <a:solidFill>
                    <a:srgbClr val="F8F8F8"/>
                  </a:solidFill>
                  <a:effectLst>
                    <a:outerShdw blurRad="25400" algn="tl" rotWithShape="0">
                      <a:srgbClr val="000000">
                        <a:alpha val="43000"/>
                      </a:srgbClr>
                    </a:outerShdw>
                  </a:effectLst>
                </a:endParaRPr>
              </a:p>
              <a:p>
                <a:pPr marL="0" indent="0">
                  <a:buNone/>
                </a:pPr>
                <a:r>
                  <a:rPr lang="en-US" sz="1400" b="1" dirty="0">
                    <a:ln w="0"/>
                    <a:solidFill>
                      <a:schemeClr val="tx1">
                        <a:lumMod val="95000"/>
                        <a:lumOff val="5000"/>
                      </a:schemeClr>
                    </a:solidFill>
                    <a:effectLst>
                      <a:outerShdw blurRad="38100" dist="19050" dir="2700000" algn="tl" rotWithShape="0">
                        <a:schemeClr val="dk1">
                          <a:alpha val="40000"/>
                        </a:schemeClr>
                      </a:outerShdw>
                    </a:effectLst>
                  </a:rPr>
                  <a:t>                                                                                                                                                 </a:t>
                </a:r>
                <a:r>
                  <a:rPr lang="ro-RO" sz="1400" b="1" dirty="0">
                    <a:solidFill>
                      <a:schemeClr val="tx1">
                        <a:lumMod val="95000"/>
                        <a:lumOff val="5000"/>
                      </a:schemeClr>
                    </a:solidFill>
                  </a:rPr>
                  <a:t>Buton ce ne permite să revenim la interfață</a:t>
                </a:r>
              </a:p>
              <a:p>
                <a:pPr marL="171450" indent="-171450">
                  <a:buFont typeface="Arial" panose="020B0604020202020204" pitchFamily="34" charset="0"/>
                  <a:buChar char="•"/>
                </a:pPr>
                <a:endParaRPr lang="en-001" sz="1400" b="1" dirty="0">
                  <a:ln w="0"/>
                  <a:solidFill>
                    <a:schemeClr val="tx1">
                      <a:lumMod val="95000"/>
                      <a:lumOff val="5000"/>
                    </a:schemeClr>
                  </a:solidFill>
                  <a:effectLst>
                    <a:outerShdw blurRad="38100" dist="19050" dir="2700000" algn="tl" rotWithShape="0">
                      <a:schemeClr val="dk1">
                        <a:alpha val="40000"/>
                      </a:schemeClr>
                    </a:outerShdw>
                  </a:effectLst>
                </a:endParaRPr>
              </a:p>
              <a:p>
                <a:pPr marL="171450" indent="-171450">
                  <a:buFont typeface="Arial" panose="020B0604020202020204" pitchFamily="34" charset="0"/>
                  <a:buChar char="•"/>
                </a:pPr>
                <a:r>
                  <a:rPr lang="en-US" sz="1000" b="1" dirty="0">
                    <a:solidFill>
                      <a:schemeClr val="tx1">
                        <a:lumMod val="95000"/>
                        <a:lumOff val="5000"/>
                      </a:schemeClr>
                    </a:solidFill>
                  </a:rPr>
                  <a:t>                                                                                              </a:t>
                </a:r>
                <a:r>
                  <a:rPr lang="en-US" sz="1400" b="1" dirty="0" err="1">
                    <a:solidFill>
                      <a:schemeClr val="tx1">
                        <a:lumMod val="95000"/>
                        <a:lumOff val="5000"/>
                      </a:schemeClr>
                    </a:solidFill>
                  </a:rPr>
                  <a:t>Regiunea</a:t>
                </a:r>
                <a:r>
                  <a:rPr lang="en-US" sz="1400" b="1" dirty="0">
                    <a:solidFill>
                      <a:schemeClr val="tx1">
                        <a:lumMod val="95000"/>
                        <a:lumOff val="5000"/>
                      </a:schemeClr>
                    </a:solidFill>
                  </a:rPr>
                  <a:t> </a:t>
                </a:r>
                <a:r>
                  <a:rPr lang="en-US" sz="1400" b="1" dirty="0" err="1">
                    <a:solidFill>
                      <a:schemeClr val="tx1">
                        <a:lumMod val="95000"/>
                        <a:lumOff val="5000"/>
                      </a:schemeClr>
                    </a:solidFill>
                  </a:rPr>
                  <a:t>activa</a:t>
                </a:r>
                <a:endParaRPr lang="ro-RO" sz="1400" dirty="0">
                  <a:solidFill>
                    <a:schemeClr val="tx1">
                      <a:lumMod val="95000"/>
                      <a:lumOff val="5000"/>
                    </a:schemeClr>
                  </a:solidFill>
                </a:endParaRPr>
              </a:p>
            </p:txBody>
          </p:sp>
        </mc:Choice>
        <mc:Fallback xmlns="">
          <p:sp>
            <p:nvSpPr>
              <p:cNvPr id="3" name="Content Placeholder 2">
                <a:extLst>
                  <a:ext uri="{FF2B5EF4-FFF2-40B4-BE49-F238E27FC236}">
                    <a16:creationId xmlns:a16="http://schemas.microsoft.com/office/drawing/2014/main" id="{958DB14E-DB79-45F9-A318-0BB99F018D14}"/>
                  </a:ext>
                </a:extLst>
              </p:cNvPr>
              <p:cNvSpPr>
                <a:spLocks noGrp="1" noRot="1" noChangeAspect="1" noMove="1" noResize="1" noEditPoints="1" noAdjustHandles="1" noChangeArrowheads="1" noChangeShapeType="1" noTextEdit="1"/>
              </p:cNvSpPr>
              <p:nvPr>
                <p:ph idx="1"/>
              </p:nvPr>
            </p:nvSpPr>
            <p:spPr>
              <a:xfrm>
                <a:off x="486561" y="1510018"/>
                <a:ext cx="11047934" cy="4835170"/>
              </a:xfrm>
              <a:blipFill>
                <a:blip r:embed="rId3"/>
                <a:stretch>
                  <a:fillRect l="-166" r="-55"/>
                </a:stretch>
              </a:blipFill>
            </p:spPr>
            <p:txBody>
              <a:bodyPr/>
              <a:lstStyle/>
              <a:p>
                <a:r>
                  <a:rPr lang="en-001">
                    <a:noFill/>
                  </a:rPr>
                  <a:t> </a:t>
                </a:r>
              </a:p>
            </p:txBody>
          </p:sp>
        </mc:Fallback>
      </mc:AlternateContent>
      <p:sp>
        <p:nvSpPr>
          <p:cNvPr id="6" name="Arrow: Right 5">
            <a:extLst>
              <a:ext uri="{FF2B5EF4-FFF2-40B4-BE49-F238E27FC236}">
                <a16:creationId xmlns:a16="http://schemas.microsoft.com/office/drawing/2014/main" id="{B1CEA973-FEAE-4DE0-B0B6-8F1C59BECBD3}"/>
              </a:ext>
            </a:extLst>
          </p:cNvPr>
          <p:cNvSpPr/>
          <p:nvPr/>
        </p:nvSpPr>
        <p:spPr>
          <a:xfrm>
            <a:off x="6373622" y="2259923"/>
            <a:ext cx="654641" cy="272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Arrow: Right 6">
            <a:extLst>
              <a:ext uri="{FF2B5EF4-FFF2-40B4-BE49-F238E27FC236}">
                <a16:creationId xmlns:a16="http://schemas.microsoft.com/office/drawing/2014/main" id="{D8975EB5-6291-460B-B6FD-B66673DC5E85}"/>
              </a:ext>
            </a:extLst>
          </p:cNvPr>
          <p:cNvSpPr/>
          <p:nvPr/>
        </p:nvSpPr>
        <p:spPr>
          <a:xfrm>
            <a:off x="6370725" y="3012767"/>
            <a:ext cx="873359" cy="302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lumMod val="95000"/>
                  </a:schemeClr>
                </a:solidFill>
              </a:rPr>
              <a:t>                     </a:t>
            </a:r>
            <a:endParaRPr lang="ro-RO" sz="1400" dirty="0">
              <a:solidFill>
                <a:schemeClr val="bg1">
                  <a:lumMod val="95000"/>
                </a:schemeClr>
              </a:solidFill>
            </a:endParaRPr>
          </a:p>
        </p:txBody>
      </p:sp>
      <p:sp>
        <p:nvSpPr>
          <p:cNvPr id="9" name="Arrow: Right 8">
            <a:extLst>
              <a:ext uri="{FF2B5EF4-FFF2-40B4-BE49-F238E27FC236}">
                <a16:creationId xmlns:a16="http://schemas.microsoft.com/office/drawing/2014/main" id="{6065A420-7759-4C67-A8EB-CDFF5580D140}"/>
              </a:ext>
            </a:extLst>
          </p:cNvPr>
          <p:cNvSpPr/>
          <p:nvPr/>
        </p:nvSpPr>
        <p:spPr>
          <a:xfrm rot="1065619">
            <a:off x="6377814" y="4197578"/>
            <a:ext cx="645358" cy="229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 name="Arrow: Right 9">
            <a:extLst>
              <a:ext uri="{FF2B5EF4-FFF2-40B4-BE49-F238E27FC236}">
                <a16:creationId xmlns:a16="http://schemas.microsoft.com/office/drawing/2014/main" id="{6BD858D0-3840-41A6-AC23-A05D092329B0}"/>
              </a:ext>
            </a:extLst>
          </p:cNvPr>
          <p:cNvSpPr/>
          <p:nvPr/>
        </p:nvSpPr>
        <p:spPr>
          <a:xfrm rot="952259">
            <a:off x="6370543" y="5232214"/>
            <a:ext cx="645358" cy="180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Arrow: Down 10">
            <a:extLst>
              <a:ext uri="{FF2B5EF4-FFF2-40B4-BE49-F238E27FC236}">
                <a16:creationId xmlns:a16="http://schemas.microsoft.com/office/drawing/2014/main" id="{CF5BA9BD-9CE2-4683-A516-E7AC3C2B7D83}"/>
              </a:ext>
            </a:extLst>
          </p:cNvPr>
          <p:cNvSpPr/>
          <p:nvPr/>
        </p:nvSpPr>
        <p:spPr>
          <a:xfrm>
            <a:off x="4102331" y="5381956"/>
            <a:ext cx="209724" cy="4324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Arrow: Right 11">
            <a:extLst>
              <a:ext uri="{FF2B5EF4-FFF2-40B4-BE49-F238E27FC236}">
                <a16:creationId xmlns:a16="http://schemas.microsoft.com/office/drawing/2014/main" id="{22378CBD-3BB2-46FF-8943-3E2BBD0343DD}"/>
              </a:ext>
            </a:extLst>
          </p:cNvPr>
          <p:cNvSpPr/>
          <p:nvPr/>
        </p:nvSpPr>
        <p:spPr>
          <a:xfrm rot="10800000">
            <a:off x="2365696" y="3458780"/>
            <a:ext cx="198931" cy="110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8" name="Picture 7" descr="Graphical user interface&#10;&#10;Description automatically generated">
            <a:extLst>
              <a:ext uri="{FF2B5EF4-FFF2-40B4-BE49-F238E27FC236}">
                <a16:creationId xmlns:a16="http://schemas.microsoft.com/office/drawing/2014/main" id="{E8E264ED-2AE3-4F66-AA79-BD0F3C037A8E}"/>
              </a:ext>
            </a:extLst>
          </p:cNvPr>
          <p:cNvPicPr>
            <a:picLocks noChangeAspect="1"/>
          </p:cNvPicPr>
          <p:nvPr/>
        </p:nvPicPr>
        <p:blipFill>
          <a:blip r:embed="rId4"/>
          <a:stretch>
            <a:fillRect/>
          </a:stretch>
        </p:blipFill>
        <p:spPr>
          <a:xfrm>
            <a:off x="2537516" y="1408521"/>
            <a:ext cx="3879059" cy="3960171"/>
          </a:xfrm>
          <a:prstGeom prst="rect">
            <a:avLst/>
          </a:prstGeom>
        </p:spPr>
      </p:pic>
    </p:spTree>
    <p:extLst>
      <p:ext uri="{BB962C8B-B14F-4D97-AF65-F5344CB8AC3E}">
        <p14:creationId xmlns:p14="http://schemas.microsoft.com/office/powerpoint/2010/main" val="223966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A2846BE-460A-477B-A2F4-52F298BF4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C8401D34-2155-4B53-A686-7345BE15C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E37BCD97-E1A4-4EBB-8D1C-8CC0B55A6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EDC1F21-AC5B-4D05-9108-5E5D28948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20000"/>
          </a:blip>
          <a:srcRect r="25"/>
          <a:stretch/>
        </p:blipFill>
        <p:spPr>
          <a:xfrm>
            <a:off x="83892" y="10"/>
            <a:ext cx="12188952"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0" y="-664"/>
            <a:ext cx="12188949" cy="1085211"/>
          </a:xfrm>
          <a:scene3d>
            <a:camera prst="perspectiveBelow"/>
            <a:lightRig rig="threePt" dir="t"/>
          </a:scene3d>
        </p:spPr>
        <p:txBody>
          <a:bodyPr>
            <a:normAutofit/>
          </a:bodyPr>
          <a:lstStyle/>
          <a:p>
            <a:r>
              <a:rPr lang="en-US" sz="6000" dirty="0" err="1"/>
              <a:t>Repetor</a:t>
            </a:r>
            <a:r>
              <a:rPr lang="en-US" sz="6000" dirty="0"/>
              <a:t> de </a:t>
            </a:r>
            <a:r>
              <a:rPr lang="en-US" sz="6000" dirty="0" err="1"/>
              <a:t>tensiune</a:t>
            </a:r>
            <a:endParaRPr lang="en-US" sz="6000" dirty="0">
              <a:solidFill>
                <a:schemeClr val="tx1">
                  <a:lumMod val="95000"/>
                  <a:lumOff val="5000"/>
                </a:schemeClr>
              </a:solidFill>
              <a:latin typeface="Aharoni" panose="02010803020104030203" pitchFamily="2" charset="-79"/>
              <a:cs typeface="Aharoni" panose="02010803020104030203" pitchFamily="2" charset="-79"/>
            </a:endParaRP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3892" y="1266739"/>
                <a:ext cx="12275892" cy="5408406"/>
              </a:xfrm>
            </p:spPr>
            <p:txBody>
              <a:bodyPr>
                <a:normAutofit/>
              </a:bodyPr>
              <a:lstStyle/>
              <a:p>
                <a:pPr algn="l"/>
                <a:r>
                  <a:rPr lang="en-US" sz="1400" b="1" dirty="0">
                    <a:solidFill>
                      <a:schemeClr val="tx1">
                        <a:lumMod val="95000"/>
                        <a:lumOff val="5000"/>
                        <a:alpha val="70000"/>
                      </a:schemeClr>
                    </a:solidFill>
                  </a:rPr>
                  <a:t> </a:t>
                </a:r>
                <a:r>
                  <a:rPr lang="en-US" sz="1600" dirty="0"/>
                  <a:t>1.</a:t>
                </a:r>
                <a:r>
                  <a:rPr lang="en-US" sz="1600" b="1" i="1" u="sng" dirty="0"/>
                  <a:t>Repetor de </a:t>
                </a:r>
                <a:r>
                  <a:rPr lang="en-US" sz="1600" b="1" i="1" u="sng" dirty="0" err="1"/>
                  <a:t>tensiune</a:t>
                </a:r>
                <a:r>
                  <a:rPr lang="en-US" sz="1600" b="1" i="1" u="sng" dirty="0">
                    <a:sym typeface="Wingdings" panose="05000000000000000000" pitchFamily="2" charset="2"/>
                  </a:rPr>
                  <a:t></a:t>
                </a:r>
                <a:r>
                  <a:rPr lang="ro-RO" sz="1600" b="1" i="1" u="sng" dirty="0">
                    <a:effectLst/>
                    <a:latin typeface="Calibri" panose="020F0502020204030204" pitchFamily="34" charset="0"/>
                    <a:ea typeface="Times New Roman" panose="02020603050405020304" pitchFamily="18" charset="0"/>
                    <a:cs typeface="Times New Roman" panose="02020603050405020304" pitchFamily="18" charset="0"/>
                  </a:rPr>
                  <a:t> R</a:t>
                </a:r>
                <a:r>
                  <a:rPr lang="ro-RO" sz="1600" b="1" i="1" u="sng" baseline="-25000" dirty="0">
                    <a:effectLst/>
                    <a:latin typeface="Calibri" panose="020F0502020204030204" pitchFamily="34" charset="0"/>
                    <a:ea typeface="Times New Roman" panose="02020603050405020304" pitchFamily="18" charset="0"/>
                    <a:cs typeface="Times New Roman" panose="02020603050405020304" pitchFamily="18" charset="0"/>
                  </a:rPr>
                  <a:t>1</a:t>
                </a:r>
                <a:r>
                  <a:rPr lang="ro-RO" sz="1600" b="1" i="1" u="sng" dirty="0">
                    <a:effectLst/>
                    <a:latin typeface="Calibri" panose="020F0502020204030204" pitchFamily="34" charset="0"/>
                    <a:ea typeface="Times New Roman" panose="02020603050405020304" pitchFamily="18" charset="0"/>
                    <a:cs typeface="Times New Roman" panose="02020603050405020304" pitchFamily="18" charset="0"/>
                  </a:rPr>
                  <a:t>=R</a:t>
                </a:r>
                <a:r>
                  <a:rPr lang="ro-RO" sz="1600" b="1" i="1" u="sng" baseline="-25000" dirty="0">
                    <a:effectLst/>
                    <a:latin typeface="Calibri" panose="020F0502020204030204" pitchFamily="34" charset="0"/>
                    <a:ea typeface="Times New Roman" panose="02020603050405020304" pitchFamily="18" charset="0"/>
                    <a:cs typeface="Times New Roman" panose="02020603050405020304" pitchFamily="18" charset="0"/>
                  </a:rPr>
                  <a:t>2</a:t>
                </a:r>
                <a:r>
                  <a:rPr lang="ro-RO" sz="1600" b="1" i="1" u="sng" dirty="0">
                    <a:effectLst/>
                    <a:latin typeface="Calibri" panose="020F0502020204030204" pitchFamily="34" charset="0"/>
                    <a:ea typeface="Times New Roman" panose="02020603050405020304" pitchFamily="18" charset="0"/>
                    <a:cs typeface="Times New Roman" panose="02020603050405020304" pitchFamily="18" charset="0"/>
                  </a:rPr>
                  <a:t>=R</a:t>
                </a:r>
                <a:r>
                  <a:rPr lang="ro-RO" sz="1600" b="1" i="1" u="sng" baseline="-250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600" b="1" i="1" u="sng" baseline="-25000" dirty="0">
                    <a:effectLst/>
                    <a:latin typeface="Calibri" panose="020F0502020204030204" pitchFamily="34" charset="0"/>
                    <a:ea typeface="Times New Roman" panose="02020603050405020304" pitchFamily="18" charset="0"/>
                    <a:cs typeface="Times New Roman" panose="02020603050405020304" pitchFamily="18" charset="0"/>
                  </a:rPr>
                  <a:t> </a:t>
                </a:r>
              </a:p>
              <a:p>
                <a:pPr algn="l"/>
                <a:r>
                  <a:rPr lang="en-US" sz="1600" b="1" baseline="-25000" dirty="0">
                    <a:solidFill>
                      <a:schemeClr val="tx1">
                        <a:lumMod val="95000"/>
                        <a:lumOff val="5000"/>
                        <a:alpha val="70000"/>
                      </a:schemeClr>
                    </a:solidFill>
                    <a:latin typeface="Calibri" panose="020F0502020204030204" pitchFamily="34" charset="0"/>
                    <a:cs typeface="Times New Roman" panose="02020603050405020304" pitchFamily="18" charset="0"/>
                  </a:rPr>
                  <a:t>              </a:t>
                </a:r>
              </a:p>
              <a:p>
                <a:pPr algn="l"/>
                <a:endParaRPr lang="en-US" sz="1600" b="1" baseline="-25000" dirty="0">
                  <a:solidFill>
                    <a:schemeClr val="tx1">
                      <a:lumMod val="95000"/>
                      <a:lumOff val="5000"/>
                      <a:alpha val="70000"/>
                    </a:schemeClr>
                  </a:solidFill>
                  <a:latin typeface="Calibri" panose="020F0502020204030204" pitchFamily="34" charset="0"/>
                  <a:cs typeface="Times New Roman" panose="02020603050405020304" pitchFamily="18" charset="0"/>
                </a:endParaRPr>
              </a:p>
              <a:p>
                <a:pPr algn="l"/>
                <a:r>
                  <a:rPr lang="en-US" sz="1600" b="1" baseline="-25000" dirty="0">
                    <a:solidFill>
                      <a:schemeClr val="tx1">
                        <a:lumMod val="95000"/>
                        <a:lumOff val="5000"/>
                        <a:alpha val="70000"/>
                      </a:schemeClr>
                    </a:solidFill>
                    <a:latin typeface="Calibri" panose="020F0502020204030204" pitchFamily="34" charset="0"/>
                    <a:cs typeface="Times New Roman" panose="02020603050405020304" pitchFamily="18" charset="0"/>
                  </a:rPr>
                  <a:t>      </a:t>
                </a:r>
                <a:r>
                  <a:rPr lang="en-US" sz="1400" b="1" dirty="0" err="1">
                    <a:solidFill>
                      <a:schemeClr val="tx1">
                        <a:lumMod val="95000"/>
                        <a:lumOff val="5000"/>
                        <a:alpha val="70000"/>
                      </a:schemeClr>
                    </a:solidFill>
                  </a:rPr>
                  <a:t>Atunci</a:t>
                </a:r>
                <a:r>
                  <a:rPr lang="en-US" sz="1400" b="1" dirty="0">
                    <a:solidFill>
                      <a:schemeClr val="tx1">
                        <a:lumMod val="95000"/>
                        <a:lumOff val="5000"/>
                        <a:alpha val="70000"/>
                      </a:schemeClr>
                    </a:solidFill>
                  </a:rPr>
                  <a:t> cand Av=-1=&gt;</a:t>
                </a:r>
                <a:r>
                  <a:rPr lang="en-US" sz="1400" b="1" dirty="0" err="1">
                    <a:solidFill>
                      <a:schemeClr val="tx1">
                        <a:lumMod val="95000"/>
                        <a:lumOff val="5000"/>
                        <a:alpha val="70000"/>
                      </a:schemeClr>
                    </a:solidFill>
                  </a:rPr>
                  <a:t>apare</a:t>
                </a:r>
                <a:r>
                  <a:rPr lang="en-US" sz="1400" b="1" dirty="0">
                    <a:solidFill>
                      <a:schemeClr val="tx1">
                        <a:lumMod val="95000"/>
                        <a:lumOff val="5000"/>
                        <a:alpha val="70000"/>
                      </a:schemeClr>
                    </a:solidFill>
                  </a:rPr>
                  <a:t> un </a:t>
                </a:r>
                <a:r>
                  <a:rPr lang="en-US" sz="1400" b="1" dirty="0" err="1">
                    <a:solidFill>
                      <a:schemeClr val="tx1">
                        <a:lumMod val="95000"/>
                        <a:lumOff val="5000"/>
                        <a:alpha val="70000"/>
                      </a:schemeClr>
                    </a:solidFill>
                  </a:rPr>
                  <a:t>unui</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obiect</a:t>
                </a:r>
                <a:r>
                  <a:rPr lang="en-US" sz="1400" b="1" dirty="0">
                    <a:solidFill>
                      <a:schemeClr val="tx1">
                        <a:lumMod val="95000"/>
                        <a:lumOff val="5000"/>
                        <a:alpha val="70000"/>
                      </a:schemeClr>
                    </a:solidFill>
                  </a:rPr>
                  <a:t> de tip text </a:t>
                </a:r>
              </a:p>
              <a:p>
                <a:pPr algn="l"/>
                <a:r>
                  <a:rPr lang="en-US" sz="1400" b="1" dirty="0">
                    <a:solidFill>
                      <a:schemeClr val="tx1">
                        <a:lumMod val="95000"/>
                        <a:lumOff val="5000"/>
                        <a:alpha val="70000"/>
                      </a:schemeClr>
                    </a:solidFill>
                  </a:rPr>
                  <a:t>    care </a:t>
                </a:r>
                <a:r>
                  <a:rPr lang="en-US" sz="1400" b="1" dirty="0" err="1">
                    <a:solidFill>
                      <a:schemeClr val="tx1">
                        <a:lumMod val="95000"/>
                        <a:lumOff val="5000"/>
                        <a:alpha val="70000"/>
                      </a:schemeClr>
                    </a:solidFill>
                  </a:rPr>
                  <a:t>va</a:t>
                </a:r>
                <a:r>
                  <a:rPr lang="en-US" sz="1400" b="1" dirty="0">
                    <a:solidFill>
                      <a:schemeClr val="tx1">
                        <a:lumMod val="95000"/>
                        <a:lumOff val="5000"/>
                        <a:alpha val="70000"/>
                      </a:schemeClr>
                    </a:solidFill>
                  </a:rPr>
                  <a:t> continue </a:t>
                </a:r>
                <a:r>
                  <a:rPr lang="en-US" sz="1400" b="1" dirty="0" err="1">
                    <a:solidFill>
                      <a:schemeClr val="tx1">
                        <a:lumMod val="95000"/>
                        <a:lumOff val="5000"/>
                        <a:alpha val="70000"/>
                      </a:schemeClr>
                    </a:solidFill>
                  </a:rPr>
                  <a:t>informatia</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prin</a:t>
                </a:r>
                <a:r>
                  <a:rPr lang="en-US" sz="1400" b="1" dirty="0">
                    <a:solidFill>
                      <a:schemeClr val="tx1">
                        <a:lumMod val="95000"/>
                        <a:lumOff val="5000"/>
                        <a:alpha val="70000"/>
                      </a:schemeClr>
                    </a:solidFill>
                  </a:rPr>
                  <a:t> care se</a:t>
                </a:r>
              </a:p>
              <a:p>
                <a:pPr algn="l"/>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denumeste</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functia</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amplificatorului</a:t>
                </a:r>
                <a:r>
                  <a:rPr lang="en-US" sz="1400" b="1" dirty="0">
                    <a:solidFill>
                      <a:schemeClr val="tx1">
                        <a:lumMod val="95000"/>
                        <a:lumOff val="5000"/>
                        <a:alpha val="70000"/>
                      </a:schemeClr>
                    </a:solidFill>
                  </a:rPr>
                  <a:t>                                                                                                                                                              </a:t>
                </a:r>
                <a:r>
                  <a:rPr lang="ro-RO" sz="2400" dirty="0">
                    <a:effectLst/>
                    <a:latin typeface="Calibri" panose="020F0502020204030204" pitchFamily="34" charset="0"/>
                    <a:ea typeface="Calibri" panose="020F0502020204030204" pitchFamily="34" charset="0"/>
                    <a:cs typeface="Times New Roman" panose="02020603050405020304" pitchFamily="18" charset="0"/>
                  </a:rPr>
                  <a:t>Av = </a:t>
                </a:r>
                <a14:m>
                  <m:oMath xmlns:m="http://schemas.openxmlformats.org/officeDocument/2006/math">
                    <m:f>
                      <m:fPr>
                        <m:ctrlPr>
                          <a:rPr lang="en-001" sz="24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001"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ro-RO" sz="2400" i="1">
                                <a:effectLst/>
                                <a:latin typeface="Cambria Math" panose="02040503050406030204" pitchFamily="18" charset="0"/>
                                <a:ea typeface="Calibri" panose="020F0502020204030204" pitchFamily="34" charset="0"/>
                                <a:cs typeface="Times New Roman" panose="02020603050405020304" pitchFamily="18" charset="0"/>
                              </a:rPr>
                              <m:t>𝑜</m:t>
                            </m:r>
                          </m:sub>
                        </m:sSub>
                      </m:num>
                      <m:den>
                        <m:sSub>
                          <m:sSubPr>
                            <m:ctrlPr>
                              <a:rPr lang="en-001"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ro-RO" sz="2400" i="1">
                                <a:effectLst/>
                                <a:latin typeface="Cambria Math" panose="02040503050406030204" pitchFamily="18" charset="0"/>
                                <a:ea typeface="Calibri" panose="020F0502020204030204" pitchFamily="34" charset="0"/>
                                <a:cs typeface="Times New Roman" panose="02020603050405020304" pitchFamily="18" charset="0"/>
                              </a:rPr>
                              <m:t>𝑖𝑛</m:t>
                            </m:r>
                          </m:sub>
                        </m:sSub>
                      </m:den>
                    </m:f>
                  </m:oMath>
                </a14:m>
                <a:endParaRPr lang="en-US" sz="2400" i="1" dirty="0">
                  <a:effectLst/>
                  <a:latin typeface="Cambria Math" panose="02040503050406030204" pitchFamily="18" charset="0"/>
                  <a:ea typeface="Calibri" panose="020F0502020204030204" pitchFamily="34" charset="0"/>
                  <a:cs typeface="Times New Roman" panose="02020603050405020304" pitchFamily="18" charset="0"/>
                </a:endParaRPr>
              </a:p>
              <a:p>
                <a:pPr marL="228600" indent="0">
                  <a:buNone/>
                </a:pPr>
                <a:r>
                  <a:rPr lang="en-US" sz="2400" dirty="0">
                    <a:effectLst/>
                    <a:ea typeface="Calibri" panose="020F0502020204030204" pitchFamily="34" charset="0"/>
                    <a:cs typeface="Times New Roman" panose="02020603050405020304" pitchFamily="18" charset="0"/>
                  </a:rPr>
                  <a:t>                                                                                                                      </a:t>
                </a:r>
                <a:r>
                  <a:rPr lang="ro-RO" sz="2400" dirty="0">
                    <a:latin typeface="Calibri" panose="020F0502020204030204" pitchFamily="34" charset="0"/>
                    <a:ea typeface="Calibri" panose="020F0502020204030204" pitchFamily="34" charset="0"/>
                    <a:cs typeface="Times New Roman" panose="02020603050405020304" pitchFamily="18" charset="0"/>
                  </a:rPr>
                  <a:t>Av</a:t>
                </a:r>
                <a:r>
                  <a:rPr lang="en-US" sz="2400" dirty="0">
                    <a:effectLst/>
                    <a:ea typeface="Calibri" panose="020F0502020204030204" pitchFamily="34" charset="0"/>
                    <a:cs typeface="Times New Roman" panose="02020603050405020304" pitchFamily="18" charset="0"/>
                  </a:rPr>
                  <a:t>  </a:t>
                </a:r>
                <a14:m>
                  <m:oMath xmlns:m="http://schemas.openxmlformats.org/officeDocument/2006/math">
                    <m:r>
                      <a:rPr lang="ro-RO"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001" sz="2400" i="1">
                            <a:effectLst/>
                            <a:latin typeface="Cambria Math" panose="02040503050406030204" pitchFamily="18" charset="0"/>
                            <a:ea typeface="Calibri" panose="020F0502020204030204" pitchFamily="34" charset="0"/>
                            <a:cs typeface="Times New Roman" panose="02020603050405020304" pitchFamily="18" charset="0"/>
                          </a:rPr>
                        </m:ctrlPr>
                      </m:fPr>
                      <m:num>
                        <m:r>
                          <a:rPr lang="ro-RO" sz="2400" i="1">
                            <a:effectLst/>
                            <a:latin typeface="Cambria Math" panose="02040503050406030204" pitchFamily="18" charset="0"/>
                            <a:ea typeface="Calibri" panose="020F0502020204030204" pitchFamily="34" charset="0"/>
                            <a:cs typeface="Times New Roman" panose="02020603050405020304" pitchFamily="18" charset="0"/>
                          </a:rPr>
                          <m:t>𝑅</m:t>
                        </m:r>
                      </m:num>
                      <m:den>
                        <m:r>
                          <a:rPr lang="ro-RO" sz="2400" i="1">
                            <a:effectLst/>
                            <a:latin typeface="Cambria Math" panose="02040503050406030204" pitchFamily="18" charset="0"/>
                            <a:ea typeface="Calibri" panose="020F0502020204030204" pitchFamily="34" charset="0"/>
                            <a:cs typeface="Times New Roman" panose="02020603050405020304" pitchFamily="18" charset="0"/>
                          </a:rPr>
                          <m:t>𝑅</m:t>
                        </m:r>
                      </m:den>
                    </m:f>
                  </m:oMath>
                </a14:m>
                <a:endParaRPr lang="en-US" sz="2400" i="1" dirty="0">
                  <a:effectLst/>
                  <a:latin typeface="Cambria Math" panose="02040503050406030204" pitchFamily="18" charset="0"/>
                  <a:ea typeface="Calibri" panose="020F0502020204030204" pitchFamily="34" charset="0"/>
                  <a:cs typeface="Times New Roman" panose="02020603050405020304" pitchFamily="18" charset="0"/>
                </a:endParaRPr>
              </a:p>
              <a:p>
                <a:pPr marL="228600" indent="0">
                  <a:buNone/>
                </a:pPr>
                <a:r>
                  <a:rPr lang="en-US" sz="2400" dirty="0">
                    <a:effectLst/>
                    <a:ea typeface="Calibri" panose="020F0502020204030204" pitchFamily="34" charset="0"/>
                    <a:cs typeface="Times New Roman" panose="02020603050405020304" pitchFamily="18" charset="0"/>
                  </a:rPr>
                  <a:t>                                                                                                                       </a:t>
                </a:r>
                <a:r>
                  <a:rPr lang="ro-RO" sz="2400" dirty="0">
                    <a:latin typeface="Calibri" panose="020F0502020204030204" pitchFamily="34" charset="0"/>
                    <a:ea typeface="Calibri" panose="020F0502020204030204" pitchFamily="34" charset="0"/>
                    <a:cs typeface="Times New Roman" panose="02020603050405020304" pitchFamily="18" charset="0"/>
                  </a:rPr>
                  <a:t>Av</a:t>
                </a:r>
                <a:r>
                  <a:rPr lang="en-US" sz="2400" dirty="0">
                    <a:effectLst/>
                    <a:ea typeface="Calibri" panose="020F0502020204030204" pitchFamily="34" charset="0"/>
                    <a:cs typeface="Times New Roman" panose="02020603050405020304" pitchFamily="18" charset="0"/>
                  </a:rPr>
                  <a:t>   </a:t>
                </a:r>
                <a14:m>
                  <m:oMath xmlns:m="http://schemas.openxmlformats.org/officeDocument/2006/math">
                    <m:r>
                      <a:rPr lang="ro-RO" sz="2400" i="1">
                        <a:effectLst/>
                        <a:latin typeface="Cambria Math" panose="02040503050406030204" pitchFamily="18" charset="0"/>
                        <a:ea typeface="Calibri" panose="020F0502020204030204" pitchFamily="34" charset="0"/>
                        <a:cs typeface="Times New Roman" panose="02020603050405020304" pitchFamily="18" charset="0"/>
                      </a:rPr>
                      <m:t>=−1</m:t>
                    </m:r>
                  </m:oMath>
                </a14:m>
                <a:endParaRPr lang="en-001" sz="24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200" dirty="0">
                  <a:solidFill>
                    <a:schemeClr val="tx1">
                      <a:lumMod val="95000"/>
                      <a:lumOff val="5000"/>
                    </a:schemeClr>
                  </a:solidFill>
                  <a:latin typeface="Aharoni" panose="02010803020104030203" pitchFamily="2" charset="-79"/>
                  <a:cs typeface="Aharoni" panose="02010803020104030203" pitchFamily="2" charset="-79"/>
                </a:endParaRPr>
              </a:p>
            </p:txBody>
          </p:sp>
        </mc:Choice>
        <mc:Fallback xmlns="">
          <p:sp>
            <p:nvSpPr>
              <p:cNvPr id="3" name="Subtitle 2">
                <a:extLst>
                  <a:ext uri="{FF2B5EF4-FFF2-40B4-BE49-F238E27FC236}">
                    <a16:creationId xmlns:a16="http://schemas.microsoft.com/office/drawing/2014/main" id="{DB93FB3F-A8D4-46D3-A1C6-C79C64563729}"/>
                  </a:ext>
                </a:extLst>
              </p:cNvPr>
              <p:cNvSpPr>
                <a:spLocks noGrp="1" noRot="1" noChangeAspect="1" noMove="1" noResize="1" noEditPoints="1" noAdjustHandles="1" noChangeArrowheads="1" noChangeShapeType="1" noTextEdit="1"/>
              </p:cNvSpPr>
              <p:nvPr>
                <p:ph type="subTitle" idx="1"/>
              </p:nvPr>
            </p:nvSpPr>
            <p:spPr>
              <a:xfrm>
                <a:off x="-83892" y="1266739"/>
                <a:ext cx="12275892" cy="5408406"/>
              </a:xfrm>
              <a:blipFill>
                <a:blip r:embed="rId3"/>
                <a:stretch>
                  <a:fillRect t="-225"/>
                </a:stretch>
              </a:blipFill>
            </p:spPr>
            <p:txBody>
              <a:bodyPr/>
              <a:lstStyle/>
              <a:p>
                <a:r>
                  <a:rPr lang="en-001">
                    <a:noFill/>
                  </a:rPr>
                  <a:t> </a:t>
                </a:r>
              </a:p>
            </p:txBody>
          </p:sp>
        </mc:Fallback>
      </mc:AlternateContent>
      <p:sp>
        <p:nvSpPr>
          <p:cNvPr id="9" name="Rectangle 8">
            <a:extLst>
              <a:ext uri="{FF2B5EF4-FFF2-40B4-BE49-F238E27FC236}">
                <a16:creationId xmlns:a16="http://schemas.microsoft.com/office/drawing/2014/main" id="{6B63E516-9D58-4B80-8C38-500925C5D929}"/>
              </a:ext>
            </a:extLst>
          </p:cNvPr>
          <p:cNvSpPr/>
          <p:nvPr/>
        </p:nvSpPr>
        <p:spPr>
          <a:xfrm>
            <a:off x="9982899" y="4580389"/>
            <a:ext cx="1384184" cy="30200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7" name="Picture 6" descr="Graphical user interface, diagram&#10;&#10;Description automatically generated">
            <a:extLst>
              <a:ext uri="{FF2B5EF4-FFF2-40B4-BE49-F238E27FC236}">
                <a16:creationId xmlns:a16="http://schemas.microsoft.com/office/drawing/2014/main" id="{06352D8B-F30E-47AA-9E4F-DCA0D9D0A732}"/>
              </a:ext>
            </a:extLst>
          </p:cNvPr>
          <p:cNvPicPr>
            <a:picLocks noChangeAspect="1"/>
          </p:cNvPicPr>
          <p:nvPr/>
        </p:nvPicPr>
        <p:blipFill>
          <a:blip r:embed="rId4"/>
          <a:stretch>
            <a:fillRect/>
          </a:stretch>
        </p:blipFill>
        <p:spPr>
          <a:xfrm>
            <a:off x="3154134" y="2936474"/>
            <a:ext cx="6858000" cy="3645301"/>
          </a:xfrm>
          <a:prstGeom prst="rect">
            <a:avLst/>
          </a:prstGeom>
        </p:spPr>
      </p:pic>
      <p:cxnSp>
        <p:nvCxnSpPr>
          <p:cNvPr id="11" name="Straight Arrow Connector 10">
            <a:extLst>
              <a:ext uri="{FF2B5EF4-FFF2-40B4-BE49-F238E27FC236}">
                <a16:creationId xmlns:a16="http://schemas.microsoft.com/office/drawing/2014/main" id="{570A6D6B-3EC2-434A-B664-A27A4AB59DFB}"/>
              </a:ext>
            </a:extLst>
          </p:cNvPr>
          <p:cNvCxnSpPr>
            <a:cxnSpLocks/>
          </p:cNvCxnSpPr>
          <p:nvPr/>
        </p:nvCxnSpPr>
        <p:spPr>
          <a:xfrm>
            <a:off x="2399251" y="3632433"/>
            <a:ext cx="2106074" cy="1406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7E135CC-DCBE-4C6A-A407-281C4217B5B5}"/>
              </a:ext>
            </a:extLst>
          </p:cNvPr>
          <p:cNvCxnSpPr/>
          <p:nvPr/>
        </p:nvCxnSpPr>
        <p:spPr>
          <a:xfrm flipV="1">
            <a:off x="6895750" y="3429000"/>
            <a:ext cx="3221373" cy="1646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63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A2846BE-460A-477B-A2F4-52F298BF4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C8401D34-2155-4B53-A686-7345BE15C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E37BCD97-E1A4-4EBB-8D1C-8CC0B55A6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5EDC1F21-AC5B-4D05-9108-5E5D28948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A5D9ED1-DFCC-4799-89E2-D118451B98DF}"/>
              </a:ext>
            </a:extLst>
          </p:cNvPr>
          <p:cNvPicPr>
            <a:picLocks noChangeAspect="1"/>
          </p:cNvPicPr>
          <p:nvPr/>
        </p:nvPicPr>
        <p:blipFill rotWithShape="1">
          <a:blip r:embed="rId2">
            <a:alphaModFix amt="20000"/>
          </a:blip>
          <a:srcRect r="25"/>
          <a:stretch/>
        </p:blipFill>
        <p:spPr>
          <a:xfrm>
            <a:off x="-83892" y="-75491"/>
            <a:ext cx="12188952"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0" y="-664"/>
            <a:ext cx="12188949" cy="1085211"/>
          </a:xfrm>
          <a:scene3d>
            <a:camera prst="perspectiveBelow"/>
            <a:lightRig rig="threePt" dir="t"/>
          </a:scene3d>
        </p:spPr>
        <p:txBody>
          <a:bodyPr>
            <a:normAutofit/>
          </a:bodyPr>
          <a:lstStyle/>
          <a:p>
            <a:r>
              <a:rPr lang="en-US" sz="6000" dirty="0" err="1"/>
              <a:t>Amplicifator</a:t>
            </a:r>
            <a:r>
              <a:rPr lang="en-US" sz="6000" dirty="0"/>
              <a:t> </a:t>
            </a:r>
            <a:r>
              <a:rPr lang="en-US" sz="6000" dirty="0" err="1"/>
              <a:t>inversor</a:t>
            </a:r>
            <a:r>
              <a:rPr lang="en-US" sz="6000" dirty="0"/>
              <a:t> cu Av </a:t>
            </a:r>
            <a:r>
              <a:rPr lang="en-US" sz="6000" dirty="0" err="1"/>
              <a:t>reglabila</a:t>
            </a:r>
            <a:endParaRPr lang="en-US" sz="6000" dirty="0">
              <a:solidFill>
                <a:schemeClr val="tx1">
                  <a:lumMod val="95000"/>
                  <a:lumOff val="5000"/>
                </a:schemeClr>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3892" y="1266739"/>
            <a:ext cx="12275892" cy="5408406"/>
          </a:xfrm>
        </p:spPr>
        <p:txBody>
          <a:bodyPr>
            <a:normAutofit/>
          </a:bodyPr>
          <a:lstStyle/>
          <a:p>
            <a:pPr algn="l"/>
            <a:r>
              <a:rPr lang="en-US" sz="1400" b="1" dirty="0">
                <a:solidFill>
                  <a:schemeClr val="tx1">
                    <a:lumMod val="95000"/>
                    <a:lumOff val="5000"/>
                    <a:alpha val="70000"/>
                  </a:schemeClr>
                </a:solidFill>
              </a:rPr>
              <a:t> Cu </a:t>
            </a:r>
            <a:r>
              <a:rPr lang="en-US" sz="1400" b="1" dirty="0" err="1">
                <a:solidFill>
                  <a:schemeClr val="tx1">
                    <a:lumMod val="95000"/>
                    <a:lumOff val="5000"/>
                    <a:alpha val="70000"/>
                  </a:schemeClr>
                </a:solidFill>
              </a:rPr>
              <a:t>ajutorul</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unui</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potentiometru</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putem</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sa</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obtinem</a:t>
            </a:r>
            <a:r>
              <a:rPr lang="en-US" sz="1400" b="1" dirty="0">
                <a:solidFill>
                  <a:schemeClr val="tx1">
                    <a:lumMod val="95000"/>
                    <a:lumOff val="5000"/>
                    <a:alpha val="70000"/>
                  </a:schemeClr>
                </a:solidFill>
              </a:rPr>
              <a:t> o </a:t>
            </a:r>
            <a:r>
              <a:rPr lang="en-US" sz="1400" b="1" dirty="0" err="1">
                <a:solidFill>
                  <a:schemeClr val="tx1">
                    <a:lumMod val="95000"/>
                    <a:lumOff val="5000"/>
                    <a:alpha val="70000"/>
                  </a:schemeClr>
                </a:solidFill>
              </a:rPr>
              <a:t>amplificare</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reglabila</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fara</a:t>
            </a:r>
            <a:r>
              <a:rPr lang="en-US" sz="1400" b="1" dirty="0">
                <a:solidFill>
                  <a:schemeClr val="tx1">
                    <a:lumMod val="95000"/>
                    <a:lumOff val="5000"/>
                    <a:alpha val="70000"/>
                  </a:schemeClr>
                </a:solidFill>
              </a:rPr>
              <a:t> a </a:t>
            </a:r>
            <a:r>
              <a:rPr lang="en-US" sz="1400" b="1" dirty="0" err="1">
                <a:solidFill>
                  <a:schemeClr val="tx1">
                    <a:lumMod val="95000"/>
                    <a:lumOff val="5000"/>
                    <a:alpha val="70000"/>
                  </a:schemeClr>
                </a:solidFill>
              </a:rPr>
              <a:t>mai</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modifica</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rezistentele.Pentru</a:t>
            </a:r>
            <a:r>
              <a:rPr lang="en-US" sz="1400" b="1" dirty="0">
                <a:solidFill>
                  <a:schemeClr val="tx1">
                    <a:lumMod val="95000"/>
                    <a:lumOff val="5000"/>
                    <a:alpha val="70000"/>
                  </a:schemeClr>
                </a:solidFill>
              </a:rPr>
              <a:t> K din formula </a:t>
            </a:r>
            <a:r>
              <a:rPr lang="en-US" sz="1400" b="1" dirty="0" err="1">
                <a:solidFill>
                  <a:schemeClr val="tx1">
                    <a:lumMod val="95000"/>
                    <a:lumOff val="5000"/>
                    <a:alpha val="70000"/>
                  </a:schemeClr>
                </a:solidFill>
              </a:rPr>
              <a:t>amplificarii</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avem</a:t>
            </a:r>
            <a:r>
              <a:rPr lang="en-US" sz="1400" b="1" dirty="0">
                <a:solidFill>
                  <a:schemeClr val="tx1">
                    <a:lumMod val="95000"/>
                    <a:lumOff val="5000"/>
                    <a:alpha val="70000"/>
                  </a:schemeClr>
                </a:solidFill>
              </a:rPr>
              <a:t> un slider. K </a:t>
            </a:r>
            <a:r>
              <a:rPr lang="en-US" sz="1400" b="1" dirty="0" err="1">
                <a:solidFill>
                  <a:schemeClr val="tx1">
                    <a:lumMod val="95000"/>
                    <a:lumOff val="5000"/>
                    <a:alpha val="70000"/>
                  </a:schemeClr>
                </a:solidFill>
              </a:rPr>
              <a:t>ia</a:t>
            </a:r>
            <a:r>
              <a:rPr lang="en-US" sz="1400" b="1" dirty="0">
                <a:solidFill>
                  <a:schemeClr val="tx1">
                    <a:lumMod val="95000"/>
                    <a:lumOff val="5000"/>
                    <a:alpha val="70000"/>
                  </a:schemeClr>
                </a:solidFill>
              </a:rPr>
              <a:t> </a:t>
            </a:r>
            <a:r>
              <a:rPr lang="en-US" sz="1400" b="1" dirty="0" err="1">
                <a:solidFill>
                  <a:schemeClr val="tx1">
                    <a:lumMod val="95000"/>
                    <a:lumOff val="5000"/>
                    <a:alpha val="70000"/>
                  </a:schemeClr>
                </a:solidFill>
              </a:rPr>
              <a:t>valori</a:t>
            </a:r>
            <a:r>
              <a:rPr lang="en-US" sz="1400" b="1" dirty="0">
                <a:solidFill>
                  <a:schemeClr val="tx1">
                    <a:lumMod val="95000"/>
                    <a:lumOff val="5000"/>
                    <a:alpha val="70000"/>
                  </a:schemeClr>
                </a:solidFill>
              </a:rPr>
              <a:t> in </a:t>
            </a:r>
            <a:r>
              <a:rPr lang="en-US" sz="1400" b="1" dirty="0" err="1">
                <a:solidFill>
                  <a:schemeClr val="tx1">
                    <a:lumMod val="95000"/>
                    <a:lumOff val="5000"/>
                    <a:alpha val="70000"/>
                  </a:schemeClr>
                </a:solidFill>
              </a:rPr>
              <a:t>intervalul</a:t>
            </a:r>
            <a:r>
              <a:rPr lang="en-US" sz="1400" b="1" dirty="0">
                <a:solidFill>
                  <a:schemeClr val="tx1">
                    <a:lumMod val="95000"/>
                    <a:lumOff val="5000"/>
                    <a:alpha val="70000"/>
                  </a:schemeClr>
                </a:solidFill>
              </a:rPr>
              <a:t> (0,1).</a:t>
            </a:r>
            <a:r>
              <a:rPr lang="en-US" sz="1800" dirty="0">
                <a:solidFill>
                  <a:srgbClr val="AA04F9"/>
                </a:solidFill>
                <a:latin typeface="Courier New" panose="02070309020205020404" pitchFamily="49" charset="0"/>
              </a:rPr>
              <a:t> </a:t>
            </a:r>
            <a:endParaRPr lang="en-001" sz="1800" b="0" i="0" u="none" strike="noStrike" baseline="0" dirty="0">
              <a:solidFill>
                <a:srgbClr val="AA04F9"/>
              </a:solidFill>
              <a:latin typeface="Courier New" panose="02070309020205020404" pitchFamily="49" charset="0"/>
            </a:endParaRPr>
          </a:p>
          <a:p>
            <a:pPr algn="l"/>
            <a:endParaRPr lang="en-US" sz="2200" dirty="0">
              <a:solidFill>
                <a:schemeClr val="tx1">
                  <a:lumMod val="95000"/>
                  <a:lumOff val="5000"/>
                </a:schemeClr>
              </a:solidFill>
              <a:latin typeface="Aharoni" panose="02010803020104030203" pitchFamily="2" charset="-79"/>
              <a:cs typeface="Aharoni" panose="02010803020104030203" pitchFamily="2" charset="-79"/>
            </a:endParaRPr>
          </a:p>
        </p:txBody>
      </p:sp>
      <p:pic>
        <p:nvPicPr>
          <p:cNvPr id="5" name="Picture 4" descr="Graphical user interface&#10;&#10;Description automatically generated">
            <a:extLst>
              <a:ext uri="{FF2B5EF4-FFF2-40B4-BE49-F238E27FC236}">
                <a16:creationId xmlns:a16="http://schemas.microsoft.com/office/drawing/2014/main" id="{89043A07-6652-49C9-91FE-CCA83DEA1D12}"/>
              </a:ext>
            </a:extLst>
          </p:cNvPr>
          <p:cNvPicPr>
            <a:picLocks noChangeAspect="1"/>
          </p:cNvPicPr>
          <p:nvPr/>
        </p:nvPicPr>
        <p:blipFill>
          <a:blip r:embed="rId3"/>
          <a:stretch>
            <a:fillRect/>
          </a:stretch>
        </p:blipFill>
        <p:spPr>
          <a:xfrm>
            <a:off x="1789560" y="1923845"/>
            <a:ext cx="7290379" cy="4751300"/>
          </a:xfrm>
          <a:prstGeom prst="rect">
            <a:avLst/>
          </a:prstGeom>
        </p:spPr>
      </p:pic>
    </p:spTree>
    <p:extLst>
      <p:ext uri="{BB962C8B-B14F-4D97-AF65-F5344CB8AC3E}">
        <p14:creationId xmlns:p14="http://schemas.microsoft.com/office/powerpoint/2010/main" val="1637567080"/>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514</TotalTime>
  <Words>719</Words>
  <Application>Microsoft Office PowerPoint</Application>
  <PresentationFormat>Widescreen</PresentationFormat>
  <Paragraphs>127</Paragraphs>
  <Slides>11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Aharoni</vt:lpstr>
      <vt:lpstr>Algerian</vt:lpstr>
      <vt:lpstr>Arial</vt:lpstr>
      <vt:lpstr>Arial</vt:lpstr>
      <vt:lpstr>Avenir Next LT Pro</vt:lpstr>
      <vt:lpstr>Calibri</vt:lpstr>
      <vt:lpstr>Calibri Light</vt:lpstr>
      <vt:lpstr>Cambria Math</vt:lpstr>
      <vt:lpstr>Courier New</vt:lpstr>
      <vt:lpstr>Route 159 Bold</vt:lpstr>
      <vt:lpstr>Sabon Next LT</vt:lpstr>
      <vt:lpstr>Symbol</vt:lpstr>
      <vt:lpstr>Times New Roman</vt:lpstr>
      <vt:lpstr>Wingdings</vt:lpstr>
      <vt:lpstr>LuminousVTI</vt:lpstr>
      <vt:lpstr>Amplificator cu AO ~Amplificator inversor~</vt:lpstr>
      <vt:lpstr>                 INTRODUCERE</vt:lpstr>
      <vt:lpstr>                 Amplificator inversor</vt:lpstr>
      <vt:lpstr>                                În aceste grafice sunt reprezentate semnalele tensiunilor de intrare și ieșire ale amplificatorului inversor ,semnale de tip sinusoidal, triunghiular si dreptunghiular .In acelasi timp este reprezentata si caracteristica statică de transfer în tensiune (limitată si normală). </vt:lpstr>
      <vt:lpstr>                                                 Teorie: </vt:lpstr>
      <vt:lpstr>                                                  Caracteristica statică de transfer în tensiune(CSTV) </vt:lpstr>
      <vt:lpstr>                                                  Limitarea tensiunii de iesire </vt:lpstr>
      <vt:lpstr>Repetor de tensiune</vt:lpstr>
      <vt:lpstr>Amplicifator inversor cu Av reglabila</vt:lpstr>
      <vt:lpstr>Concluzie:</vt:lpstr>
      <vt:lpstr>Bibliografie: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Amplificator cu AO ~Amplificator inversor~</dc:title>
  <dc:creator>Mariuta Alexi</dc:creator>
  <cp:lastModifiedBy>Mariuta Alexi</cp:lastModifiedBy>
  <cp:revision>44</cp:revision>
  <dcterms:created xsi:type="dcterms:W3CDTF">2020-12-20T13:28:36Z</dcterms:created>
  <dcterms:modified xsi:type="dcterms:W3CDTF">2021-01-10T20:54:28Z</dcterms:modified>
</cp:coreProperties>
</file>